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8"/>
  </p:notesMasterIdLst>
  <p:sldIdLst>
    <p:sldId id="332" r:id="rId2"/>
    <p:sldId id="331" r:id="rId3"/>
    <p:sldId id="323" r:id="rId4"/>
    <p:sldId id="324" r:id="rId5"/>
    <p:sldId id="258" r:id="rId6"/>
    <p:sldId id="293" r:id="rId7"/>
    <p:sldId id="294" r:id="rId8"/>
    <p:sldId id="325" r:id="rId9"/>
    <p:sldId id="326" r:id="rId10"/>
    <p:sldId id="333" r:id="rId11"/>
    <p:sldId id="327" r:id="rId12"/>
    <p:sldId id="328" r:id="rId13"/>
    <p:sldId id="338" r:id="rId14"/>
    <p:sldId id="329" r:id="rId15"/>
    <p:sldId id="330" r:id="rId16"/>
    <p:sldId id="298" r:id="rId17"/>
    <p:sldId id="334" r:id="rId18"/>
    <p:sldId id="321" r:id="rId19"/>
    <p:sldId id="337" r:id="rId20"/>
    <p:sldId id="335" r:id="rId21"/>
    <p:sldId id="350" r:id="rId22"/>
    <p:sldId id="351" r:id="rId23"/>
    <p:sldId id="352" r:id="rId24"/>
    <p:sldId id="353" r:id="rId25"/>
    <p:sldId id="354" r:id="rId26"/>
    <p:sldId id="355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9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00"/>
    <a:srgbClr val="CC00FF"/>
    <a:srgbClr val="99FF33"/>
    <a:srgbClr val="F8FAF0"/>
    <a:srgbClr val="DDDDDD"/>
    <a:srgbClr val="D2180A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94660"/>
  </p:normalViewPr>
  <p:slideViewPr>
    <p:cSldViewPr>
      <p:cViewPr varScale="1">
        <p:scale>
          <a:sx n="65" d="100"/>
          <a:sy n="65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065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74F89A-D56B-4EDB-B8B3-20252EE23C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9A1EE-9045-43C0-9FB7-024EBE247DFE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22046-3970-48ED-8BDF-E1D2A889385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91169-522E-4E6D-944C-726D6EE94A3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F491D-DDB5-48E5-8608-4178F47D5F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9B5ABB-B80B-4EF0-B116-65A4182C7BF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F2E95F0-7AC4-48B5-8F49-2997C7D3E15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6CCA9-7C3C-4725-93A0-9A646E06ABB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81A70-C8AA-49F7-8ACF-BD754C1BD3C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62C34-D06C-47B1-B356-12663C44AE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FF2B-CD0E-44B6-909B-478F08E896A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C884B-6DA0-49B0-A5C3-61B5F9572D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A176B-0913-4633-A0EA-7813A86DA32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ABC0A-F3B3-4B9B-BD9C-D5707E55C53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47B83-F354-4910-B115-DA3EB8983D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095C53-5F8C-4D8E-9BC0-9E25ACC7BEA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hyperlink" Target="file:///\\S1\&#25945;&#24072;&#20849;&#20139;\&#21270;&#23398;&#21016;\&#26032;&#24314;&#25991;&#20214;&#22841;\&#29123;&#28903;&#30340;&#26465;&#20214;.DAT" TargetMode="External"/><Relationship Id="rId2" Type="http://schemas.openxmlformats.org/officeDocument/2006/relationships/hyperlink" Target="&#29123;&#28903;&#30340;&#26465;&#20214;1.flv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\\S1\&#25945;&#24072;&#20849;&#20139;\&#21270;&#23398;&#21016;\&#26032;&#24314;&#25991;&#20214;&#22841;\&#27700;&#20013;&#30340;&#30333;&#30967;&#19982;&#31354;&#27668;&#21453;&#24212;.mpeg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r?u=http://www.ezhon.net/price/paper/bxshuaiz.gif&amp;f=http://www.ezhon.net/price/paper/fax.htm&amp;c=baidu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image.baidu.com/ir?u=http://hguang.chinafarms.net/ncqy/images/mm.jpg&amp;f=http://hguang.chinafarms.net/ncqy/mcc.htm&amp;c=baidu" TargetMode="External"/><Relationship Id="rId17" Type="http://schemas.openxmlformats.org/officeDocument/2006/relationships/image" Target="../media/image19.jpeg"/><Relationship Id="rId2" Type="http://schemas.openxmlformats.org/officeDocument/2006/relationships/hyperlink" Target="http://image.baidu.com/ir?u=http://www.kmonos.net/wlog/sub/2002_summer/2002_0820_080914AA.JPG&amp;f=http://www.kmonos.net/wlog/sub/2002_summer/&amp;c=baidu" TargetMode="External"/><Relationship Id="rId16" Type="http://schemas.openxmlformats.org/officeDocument/2006/relationships/hyperlink" Target="http://image.baidu.com/ir?u=http://szzxdl.51.net/yanshi/image/coal.jpg&amp;f=http://szzxdl.51.net/yanshi/stratum.htm&amp;c=baid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.baidu.com/ir?u=http://seechina.html.533.net/qh/qinghaihu_s.jpg&amp;f=http://seechina.html.533.net/qh/index.htm&amp;c=baidu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www.cdei.net.cn/xmedu/czhx/DSWMEDIA/czhx/02-C/17/media/images/pic043_JPG.jpg" TargetMode="External"/><Relationship Id="rId4" Type="http://schemas.openxmlformats.org/officeDocument/2006/relationships/hyperlink" Target="http://image.baidu.com/ir?u=http://www.chinacotton.net/qy/c0t1.jpg&amp;f=http://www.chinacotton.net/qy/gongan/&amp;c=baidu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image.baidu.com/ir?u=http://szxl.51.net/photo/huochairanshao.jpg&amp;f=http://szxl.51.net/danzu.htm&amp;c=bai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2819400" y="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</a:rPr>
              <a:t>燃烧的美丽</a:t>
            </a:r>
          </a:p>
        </p:txBody>
      </p:sp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838200"/>
            <a:ext cx="3124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2819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2743200" y="32766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</a:rPr>
              <a:t>燃烧的灾难</a:t>
            </a:r>
          </a:p>
        </p:txBody>
      </p:sp>
      <p:pic>
        <p:nvPicPr>
          <p:cNvPr id="12800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38600"/>
            <a:ext cx="2819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4041775"/>
            <a:ext cx="29718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4043363"/>
            <a:ext cx="2971800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9" name="Picture 9" descr="Img25869767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838200"/>
            <a:ext cx="3048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250825" y="2330450"/>
            <a:ext cx="4105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400" b="1">
                <a:solidFill>
                  <a:srgbClr val="D2180A"/>
                </a:solidFill>
                <a:latin typeface="Tahoma" pitchFamily="34" charset="0"/>
              </a:rPr>
              <a:t>实验二：点燃两只蜡烛</a:t>
            </a:r>
            <a:r>
              <a:rPr lang="en-US" altLang="zh-CN" sz="2400" b="1">
                <a:solidFill>
                  <a:srgbClr val="D2180A"/>
                </a:solidFill>
                <a:latin typeface="Tahoma" pitchFamily="34" charset="0"/>
              </a:rPr>
              <a:t>,</a:t>
            </a:r>
            <a:r>
              <a:rPr lang="zh-CN" altLang="en-US" sz="2400" b="1">
                <a:solidFill>
                  <a:srgbClr val="D2180A"/>
                </a:solidFill>
                <a:latin typeface="Tahoma" pitchFamily="34" charset="0"/>
              </a:rPr>
              <a:t>在一只蜡烛上罩一只烧杯。</a:t>
            </a:r>
          </a:p>
        </p:txBody>
      </p:sp>
      <p:pic>
        <p:nvPicPr>
          <p:cNvPr id="129046" name="Picture 22" descr="026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852738"/>
            <a:ext cx="400050" cy="466725"/>
          </a:xfrm>
          <a:prstGeom prst="rect">
            <a:avLst/>
          </a:prstGeom>
          <a:noFill/>
        </p:spPr>
      </p:pic>
      <p:grpSp>
        <p:nvGrpSpPr>
          <p:cNvPr id="129047" name="Group 23"/>
          <p:cNvGrpSpPr>
            <a:grpSpLocks/>
          </p:cNvGrpSpPr>
          <p:nvPr/>
        </p:nvGrpSpPr>
        <p:grpSpPr bwMode="auto">
          <a:xfrm>
            <a:off x="6588125" y="1916113"/>
            <a:ext cx="1512888" cy="1439862"/>
            <a:chOff x="4059" y="1797"/>
            <a:chExt cx="953" cy="907"/>
          </a:xfrm>
        </p:grpSpPr>
        <p:grpSp>
          <p:nvGrpSpPr>
            <p:cNvPr id="129048" name="Group 24"/>
            <p:cNvGrpSpPr>
              <a:grpSpLocks/>
            </p:cNvGrpSpPr>
            <p:nvPr/>
          </p:nvGrpSpPr>
          <p:grpSpPr bwMode="auto">
            <a:xfrm rot="10800000">
              <a:off x="4059" y="1797"/>
              <a:ext cx="953" cy="907"/>
              <a:chOff x="2653" y="1888"/>
              <a:chExt cx="546" cy="617"/>
            </a:xfrm>
          </p:grpSpPr>
          <p:sp>
            <p:nvSpPr>
              <p:cNvPr id="129049" name="AutoShape 25" descr="横虚线"/>
              <p:cNvSpPr>
                <a:spLocks noChangeArrowheads="1"/>
              </p:cNvSpPr>
              <p:nvPr/>
            </p:nvSpPr>
            <p:spPr bwMode="auto">
              <a:xfrm>
                <a:off x="2723" y="1939"/>
                <a:ext cx="452" cy="566"/>
              </a:xfrm>
              <a:prstGeom prst="flowChartAlternateProcess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050" name="Freeform 26"/>
              <p:cNvSpPr>
                <a:spLocks/>
              </p:cNvSpPr>
              <p:nvPr/>
            </p:nvSpPr>
            <p:spPr bwMode="auto">
              <a:xfrm>
                <a:off x="2653" y="1888"/>
                <a:ext cx="546" cy="216"/>
              </a:xfrm>
              <a:custGeom>
                <a:avLst/>
                <a:gdLst/>
                <a:ahLst/>
                <a:cxnLst>
                  <a:cxn ang="0">
                    <a:pos x="225" y="1129"/>
                  </a:cxn>
                  <a:cxn ang="0">
                    <a:pos x="225" y="360"/>
                  </a:cxn>
                  <a:cxn ang="0">
                    <a:pos x="225" y="180"/>
                  </a:cxn>
                  <a:cxn ang="0">
                    <a:pos x="0" y="45"/>
                  </a:cxn>
                  <a:cxn ang="0">
                    <a:pos x="285" y="0"/>
                  </a:cxn>
                  <a:cxn ang="0">
                    <a:pos x="1740" y="0"/>
                  </a:cxn>
                  <a:cxn ang="0">
                    <a:pos x="1665" y="120"/>
                  </a:cxn>
                  <a:cxn ang="0">
                    <a:pos x="1665" y="1129"/>
                  </a:cxn>
                </a:cxnLst>
                <a:rect l="0" t="0" r="r" b="b"/>
                <a:pathLst>
                  <a:path w="1740" h="1129">
                    <a:moveTo>
                      <a:pt x="225" y="1129"/>
                    </a:moveTo>
                    <a:lnTo>
                      <a:pt x="225" y="360"/>
                    </a:lnTo>
                    <a:lnTo>
                      <a:pt x="225" y="180"/>
                    </a:lnTo>
                    <a:lnTo>
                      <a:pt x="0" y="45"/>
                    </a:lnTo>
                    <a:lnTo>
                      <a:pt x="285" y="0"/>
                    </a:lnTo>
                    <a:lnTo>
                      <a:pt x="1740" y="0"/>
                    </a:lnTo>
                    <a:lnTo>
                      <a:pt x="1665" y="120"/>
                    </a:lnTo>
                    <a:lnTo>
                      <a:pt x="1665" y="112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129051" name="Picture 27" descr="02605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22" y="2387"/>
              <a:ext cx="252" cy="294"/>
            </a:xfrm>
            <a:prstGeom prst="rect">
              <a:avLst/>
            </a:prstGeom>
            <a:noFill/>
          </p:spPr>
        </p:pic>
      </p:grpSp>
      <p:sp>
        <p:nvSpPr>
          <p:cNvPr id="129054" name="Text Box 30"/>
          <p:cNvSpPr txBox="1">
            <a:spLocks noChangeArrowheads="1"/>
          </p:cNvSpPr>
          <p:nvPr/>
        </p:nvSpPr>
        <p:spPr bwMode="auto">
          <a:xfrm>
            <a:off x="1023938" y="44370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129055" name="Text Box 31"/>
          <p:cNvSpPr txBox="1">
            <a:spLocks noChangeArrowheads="1"/>
          </p:cNvSpPr>
          <p:nvPr/>
        </p:nvSpPr>
        <p:spPr bwMode="auto">
          <a:xfrm>
            <a:off x="252413" y="4076700"/>
            <a:ext cx="3959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D2180A"/>
                </a:solidFill>
                <a:latin typeface="Tahoma" pitchFamily="34" charset="0"/>
              </a:rPr>
              <a:t>实验三．在金属薄片上等距离放上火柴，在薄片的一端用酒精灯加热，观察火柴的燃着的顺序。</a:t>
            </a:r>
          </a:p>
        </p:txBody>
      </p:sp>
      <p:pic>
        <p:nvPicPr>
          <p:cNvPr id="129056" name="Picture 32" descr="加热火柴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644900"/>
            <a:ext cx="3395662" cy="2909888"/>
          </a:xfrm>
          <a:prstGeom prst="rect">
            <a:avLst/>
          </a:prstGeom>
          <a:noFill/>
        </p:spPr>
      </p:pic>
      <p:sp>
        <p:nvSpPr>
          <p:cNvPr id="129057" name="Text Box 33"/>
          <p:cNvSpPr txBox="1">
            <a:spLocks noChangeArrowheads="1"/>
          </p:cNvSpPr>
          <p:nvPr/>
        </p:nvSpPr>
        <p:spPr bwMode="auto">
          <a:xfrm>
            <a:off x="533400" y="381000"/>
            <a:ext cx="3810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</a:rPr>
              <a:t>【</a:t>
            </a:r>
            <a:r>
              <a:rPr lang="zh-CN" altLang="en-US" sz="4000" b="1">
                <a:solidFill>
                  <a:srgbClr val="0000FF"/>
                </a:solidFill>
              </a:rPr>
              <a:t>设计实验</a:t>
            </a:r>
            <a:r>
              <a:rPr lang="en-US" altLang="zh-CN" sz="4000" b="1">
                <a:solidFill>
                  <a:srgbClr val="0000FF"/>
                </a:solidFill>
              </a:rPr>
              <a:t>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0" y="90805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/>
              <a:t>实验</a:t>
            </a:r>
            <a:r>
              <a:rPr lang="en-US" altLang="zh-CN" sz="2800" b="1"/>
              <a:t>5-1]</a:t>
            </a:r>
            <a:r>
              <a:rPr lang="zh-CN" altLang="en-US" sz="2800" b="1">
                <a:hlinkClick r:id="rId2" action="ppaction://hlinkfile"/>
              </a:rPr>
              <a:t>在</a:t>
            </a:r>
            <a:r>
              <a:rPr lang="en-US" altLang="zh-CN" sz="2800" b="1">
                <a:hlinkClick r:id="rId2" action="ppaction://hlinkfile"/>
              </a:rPr>
              <a:t>500mL</a:t>
            </a:r>
            <a:r>
              <a:rPr lang="zh-CN" altLang="en-US" sz="2800" b="1">
                <a:hlinkClick r:id="rId2" action="ppaction://hlinkfile"/>
              </a:rPr>
              <a:t>烧杯中注入</a:t>
            </a:r>
            <a:r>
              <a:rPr lang="en-US" altLang="zh-CN" sz="2800" b="1">
                <a:hlinkClick r:id="rId2" action="ppaction://hlinkfile"/>
              </a:rPr>
              <a:t>400mL</a:t>
            </a:r>
            <a:r>
              <a:rPr lang="zh-CN" altLang="en-US" sz="2800" b="1">
                <a:hlinkClick r:id="rId2" action="ppaction://hlinkfile"/>
              </a:rPr>
              <a:t>热水</a:t>
            </a:r>
            <a:r>
              <a:rPr lang="en-US" altLang="zh-CN" sz="2800" b="1">
                <a:hlinkClick r:id="rId2" action="ppaction://hlinkfile"/>
              </a:rPr>
              <a:t>(80</a:t>
            </a:r>
            <a:r>
              <a:rPr lang="en-US" altLang="zh-CN" sz="2800" b="1" u="sng">
                <a:solidFill>
                  <a:schemeClr val="hlink"/>
                </a:solidFill>
              </a:rPr>
              <a:t>℃)</a:t>
            </a:r>
            <a:r>
              <a:rPr lang="zh-CN" altLang="en-US" sz="2800" b="1">
                <a:hlinkClick r:id="rId2" action="ppaction://hlinkfile"/>
              </a:rPr>
              <a:t>，并放入用硬纸圈圈住的一小块白磷。在烧杯上盖一片薄铜片，铜片上一端放白磷，另一端放红磷，观察现象</a:t>
            </a:r>
            <a:r>
              <a:rPr lang="zh-CN" altLang="en-US" sz="2800" b="1"/>
              <a:t>。</a:t>
            </a:r>
          </a:p>
        </p:txBody>
      </p:sp>
      <p:pic>
        <p:nvPicPr>
          <p:cNvPr id="1136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76475"/>
            <a:ext cx="3492500" cy="2228850"/>
          </a:xfrm>
          <a:prstGeom prst="rect">
            <a:avLst/>
          </a:prstGeom>
          <a:noFill/>
        </p:spPr>
      </p:pic>
      <p:pic>
        <p:nvPicPr>
          <p:cNvPr id="113670" name="Picture 6" descr="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2636838"/>
            <a:ext cx="2063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0" y="4876800"/>
            <a:ext cx="5410200" cy="1625600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现象：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①铜片上的白磷燃烧</a:t>
            </a:r>
            <a:r>
              <a:rPr lang="zh-CN" altLang="en-US" sz="2800" b="1"/>
              <a:t>。 </a:t>
            </a:r>
            <a:r>
              <a:rPr lang="zh-CN" altLang="en-US" sz="2800" b="1">
                <a:solidFill>
                  <a:srgbClr val="0000FF"/>
                </a:solidFill>
              </a:rPr>
              <a:t>②红磷不燃烧</a:t>
            </a:r>
            <a:r>
              <a:rPr lang="zh-CN" altLang="en-US" sz="2800" b="1"/>
              <a:t>。 </a:t>
            </a:r>
            <a:r>
              <a:rPr lang="zh-CN" altLang="en-US" sz="2800" b="1">
                <a:solidFill>
                  <a:srgbClr val="0000FF"/>
                </a:solidFill>
              </a:rPr>
              <a:t>③水下的白磷不燃烧</a:t>
            </a:r>
            <a:r>
              <a:rPr lang="zh-CN" altLang="en-US" sz="2800" b="1"/>
              <a:t>。</a:t>
            </a:r>
          </a:p>
        </p:txBody>
      </p:sp>
      <p:pic>
        <p:nvPicPr>
          <p:cNvPr id="11367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2276475"/>
            <a:ext cx="3492500" cy="2232025"/>
          </a:xfrm>
          <a:prstGeom prst="rect">
            <a:avLst/>
          </a:prstGeom>
          <a:noFill/>
        </p:spPr>
      </p:pic>
      <p:grpSp>
        <p:nvGrpSpPr>
          <p:cNvPr id="113673" name="Group 9"/>
          <p:cNvGrpSpPr>
            <a:grpSpLocks/>
          </p:cNvGrpSpPr>
          <p:nvPr/>
        </p:nvGrpSpPr>
        <p:grpSpPr bwMode="auto">
          <a:xfrm>
            <a:off x="5580063" y="2420938"/>
            <a:ext cx="1368425" cy="438150"/>
            <a:chOff x="3515" y="1525"/>
            <a:chExt cx="862" cy="276"/>
          </a:xfrm>
        </p:grpSpPr>
        <p:sp>
          <p:nvSpPr>
            <p:cNvPr id="113674" name="Text Box 10"/>
            <p:cNvSpPr txBox="1">
              <a:spLocks noChangeArrowheads="1"/>
            </p:cNvSpPr>
            <p:nvPr/>
          </p:nvSpPr>
          <p:spPr bwMode="auto">
            <a:xfrm>
              <a:off x="3515" y="1570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rgbClr val="FF3300"/>
                  </a:solidFill>
                  <a:latin typeface="Times New Roman" pitchFamily="18" charset="0"/>
                </a:rPr>
                <a:t>空气或氧气</a:t>
              </a:r>
            </a:p>
          </p:txBody>
        </p:sp>
        <p:sp>
          <p:nvSpPr>
            <p:cNvPr id="113675" name="Line 11"/>
            <p:cNvSpPr>
              <a:spLocks noChangeShapeType="1"/>
            </p:cNvSpPr>
            <p:nvPr/>
          </p:nvSpPr>
          <p:spPr bwMode="auto">
            <a:xfrm>
              <a:off x="3651" y="1525"/>
              <a:ext cx="27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676" name="Text Box 12"/>
          <p:cNvSpPr txBox="1">
            <a:spLocks noChangeArrowheads="1"/>
          </p:cNvSpPr>
          <p:nvPr/>
        </p:nvSpPr>
        <p:spPr bwMode="auto">
          <a:xfrm>
            <a:off x="3635375" y="2276475"/>
            <a:ext cx="20161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sng">
                <a:solidFill>
                  <a:srgbClr val="CC00FF"/>
                </a:solidFill>
              </a:rPr>
              <a:t>用导管对准上述烧杯中的白磷，通入少量氧气</a:t>
            </a:r>
            <a:r>
              <a:rPr lang="en-US" altLang="zh-CN" sz="2800" b="1" u="sng">
                <a:solidFill>
                  <a:srgbClr val="CC00FF"/>
                </a:solidFill>
              </a:rPr>
              <a:t>,</a:t>
            </a:r>
            <a:r>
              <a:rPr lang="zh-CN" altLang="en-US" sz="2800" b="1" u="sng">
                <a:solidFill>
                  <a:srgbClr val="CC00FF"/>
                </a:solidFill>
              </a:rPr>
              <a:t>观察现象</a:t>
            </a:r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5651500" y="5029200"/>
            <a:ext cx="3187700" cy="984250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现象：                   </a:t>
            </a:r>
            <a:r>
              <a:rPr lang="zh-CN" altLang="en-US" sz="2800" b="1">
                <a:solidFill>
                  <a:srgbClr val="FF3300"/>
                </a:solidFill>
              </a:rPr>
              <a:t>水中的白磷燃烧</a:t>
            </a:r>
            <a:endParaRPr lang="zh-CN" altLang="en-US" sz="2800" b="1"/>
          </a:p>
        </p:txBody>
      </p:sp>
      <p:pic>
        <p:nvPicPr>
          <p:cNvPr id="113678" name="Picture 14" descr="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3860800"/>
            <a:ext cx="2063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0" y="0"/>
            <a:ext cx="233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>
                <a:solidFill>
                  <a:srgbClr val="0000FF"/>
                </a:solidFill>
              </a:rPr>
              <a:t>实验探究</a:t>
            </a:r>
            <a:r>
              <a:rPr lang="en-US" altLang="zh-CN" sz="2800" b="1"/>
              <a:t>]</a:t>
            </a:r>
          </a:p>
        </p:txBody>
      </p:sp>
      <p:sp>
        <p:nvSpPr>
          <p:cNvPr id="113680" name="AutoShape 16">
            <a:hlinkClick r:id="rId6" action="ppaction://program" highlightClick="1"/>
          </p:cNvPr>
          <p:cNvSpPr>
            <a:spLocks noChangeArrowheads="1"/>
          </p:cNvSpPr>
          <p:nvPr/>
        </p:nvSpPr>
        <p:spPr bwMode="auto">
          <a:xfrm>
            <a:off x="8458200" y="2362200"/>
            <a:ext cx="228600" cy="2286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4" tIns="45711" rIns="91424" bIns="45711" anchor="ctr">
            <a:spAutoFit/>
          </a:bodyPr>
          <a:lstStyle/>
          <a:p>
            <a:endParaRPr lang="zh-CN" altLang="en-US"/>
          </a:p>
        </p:txBody>
      </p:sp>
      <p:sp>
        <p:nvSpPr>
          <p:cNvPr id="113681" name="AutoShape 17">
            <a:hlinkClick r:id="rId7" action="ppaction://program" highlightClick="1"/>
          </p:cNvPr>
          <p:cNvSpPr>
            <a:spLocks noChangeArrowheads="1"/>
          </p:cNvSpPr>
          <p:nvPr/>
        </p:nvSpPr>
        <p:spPr bwMode="auto">
          <a:xfrm>
            <a:off x="3276600" y="2438400"/>
            <a:ext cx="228600" cy="2286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4" tIns="45711" rIns="91424" bIns="45711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3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3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1" grpId="0" animBg="1"/>
      <p:bldP spid="113676" grpId="0"/>
      <p:bldP spid="1136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748" name="Group 60"/>
          <p:cNvGraphicFramePr>
            <a:graphicFrameLocks noGrp="1"/>
          </p:cNvGraphicFramePr>
          <p:nvPr/>
        </p:nvGraphicFramePr>
        <p:xfrm>
          <a:off x="0" y="2057400"/>
          <a:ext cx="8964613" cy="4737100"/>
        </p:xfrm>
        <a:graphic>
          <a:graphicData uri="http://schemas.openxmlformats.org/drawingml/2006/table">
            <a:tbl>
              <a:tblPr/>
              <a:tblGrid>
                <a:gridCol w="2952750"/>
                <a:gridCol w="1944688"/>
                <a:gridCol w="2016125"/>
                <a:gridCol w="2051050"/>
              </a:tblGrid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可    燃    物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铜片上的红磷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铜片上的白磷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开水中的白磷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</a:rPr>
                        <a:t>是否与氧气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</a:rPr>
                        <a:t>或空气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</a:rPr>
                        <a:t>)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</a:rPr>
                        <a:t>接触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  <a:sym typeface="Arial" pitchFamily="34" charset="0"/>
                        </a:rPr>
                        <a:t>温度是否达到着火点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ea typeface="宋体" pitchFamily="2" charset="-122"/>
                          <a:sym typeface="Arial" pitchFamily="34" charset="0"/>
                        </a:rPr>
                        <a:t>物质是否燃烧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723" name="Text Box 35"/>
          <p:cNvSpPr txBox="1">
            <a:spLocks noChangeArrowheads="1"/>
          </p:cNvSpPr>
          <p:nvPr/>
        </p:nvSpPr>
        <p:spPr bwMode="auto">
          <a:xfrm>
            <a:off x="3495675" y="3543300"/>
            <a:ext cx="6477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√</a:t>
            </a:r>
            <a:r>
              <a:rPr lang="en-US" altLang="zh-CN" sz="4800">
                <a:solidFill>
                  <a:srgbClr val="FF0066"/>
                </a:solidFill>
                <a:ea typeface="华文行楷" pitchFamily="2" charset="-122"/>
              </a:rPr>
              <a:t> </a:t>
            </a:r>
          </a:p>
        </p:txBody>
      </p:sp>
      <p:sp>
        <p:nvSpPr>
          <p:cNvPr id="114724" name="Text Box 36"/>
          <p:cNvSpPr txBox="1">
            <a:spLocks noChangeArrowheads="1"/>
          </p:cNvSpPr>
          <p:nvPr/>
        </p:nvSpPr>
        <p:spPr bwMode="auto">
          <a:xfrm>
            <a:off x="3352800" y="46482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×</a:t>
            </a:r>
            <a:r>
              <a:rPr lang="en-US" altLang="zh-CN">
                <a:ea typeface="华文行楷" pitchFamily="2" charset="-122"/>
              </a:rPr>
              <a:t> </a:t>
            </a:r>
          </a:p>
        </p:txBody>
      </p:sp>
      <p:sp>
        <p:nvSpPr>
          <p:cNvPr id="114725" name="Text Box 37"/>
          <p:cNvSpPr txBox="1">
            <a:spLocks noChangeArrowheads="1"/>
          </p:cNvSpPr>
          <p:nvPr/>
        </p:nvSpPr>
        <p:spPr bwMode="auto">
          <a:xfrm>
            <a:off x="3429000" y="57150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×</a:t>
            </a:r>
            <a:r>
              <a:rPr lang="en-US" altLang="zh-CN" sz="3200">
                <a:ea typeface="华文行楷" pitchFamily="2" charset="-122"/>
              </a:rPr>
              <a:t> </a:t>
            </a:r>
          </a:p>
        </p:txBody>
      </p:sp>
      <p:sp>
        <p:nvSpPr>
          <p:cNvPr id="114726" name="Text Box 38"/>
          <p:cNvSpPr txBox="1">
            <a:spLocks noChangeArrowheads="1"/>
          </p:cNvSpPr>
          <p:nvPr/>
        </p:nvSpPr>
        <p:spPr bwMode="auto">
          <a:xfrm>
            <a:off x="5334000" y="3733800"/>
            <a:ext cx="10795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√</a:t>
            </a:r>
            <a:r>
              <a:rPr lang="en-US" altLang="zh-CN" sz="4800">
                <a:solidFill>
                  <a:srgbClr val="FF0066"/>
                </a:solidFill>
                <a:ea typeface="华文行楷" pitchFamily="2" charset="-122"/>
              </a:rPr>
              <a:t> </a:t>
            </a:r>
          </a:p>
        </p:txBody>
      </p:sp>
      <p:sp>
        <p:nvSpPr>
          <p:cNvPr id="114727" name="Text Box 39"/>
          <p:cNvSpPr txBox="1">
            <a:spLocks noChangeArrowheads="1"/>
          </p:cNvSpPr>
          <p:nvPr/>
        </p:nvSpPr>
        <p:spPr bwMode="auto">
          <a:xfrm>
            <a:off x="5334000" y="4495800"/>
            <a:ext cx="10795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√</a:t>
            </a:r>
            <a:r>
              <a:rPr lang="en-US" altLang="zh-CN" sz="4800">
                <a:solidFill>
                  <a:srgbClr val="FF0066"/>
                </a:solidFill>
                <a:ea typeface="华文行楷" pitchFamily="2" charset="-122"/>
              </a:rPr>
              <a:t> </a:t>
            </a:r>
          </a:p>
        </p:txBody>
      </p:sp>
      <p:sp>
        <p:nvSpPr>
          <p:cNvPr id="114728" name="Text Box 40"/>
          <p:cNvSpPr txBox="1">
            <a:spLocks noChangeArrowheads="1"/>
          </p:cNvSpPr>
          <p:nvPr/>
        </p:nvSpPr>
        <p:spPr bwMode="auto">
          <a:xfrm>
            <a:off x="5410200" y="5638800"/>
            <a:ext cx="10795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√</a:t>
            </a:r>
            <a:r>
              <a:rPr lang="en-US" altLang="zh-CN" sz="4800">
                <a:solidFill>
                  <a:srgbClr val="FF0066"/>
                </a:solidFill>
                <a:ea typeface="华文行楷" pitchFamily="2" charset="-122"/>
              </a:rPr>
              <a:t> </a:t>
            </a:r>
          </a:p>
        </p:txBody>
      </p:sp>
      <p:sp>
        <p:nvSpPr>
          <p:cNvPr id="114729" name="Text Box 41"/>
          <p:cNvSpPr txBox="1">
            <a:spLocks noChangeArrowheads="1"/>
          </p:cNvSpPr>
          <p:nvPr/>
        </p:nvSpPr>
        <p:spPr bwMode="auto">
          <a:xfrm>
            <a:off x="7391400" y="4572000"/>
            <a:ext cx="10795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√</a:t>
            </a:r>
            <a:r>
              <a:rPr lang="en-US" altLang="zh-CN" sz="4800">
                <a:solidFill>
                  <a:srgbClr val="FF0066"/>
                </a:solidFill>
                <a:ea typeface="华文行楷" pitchFamily="2" charset="-122"/>
              </a:rPr>
              <a:t> </a:t>
            </a:r>
          </a:p>
        </p:txBody>
      </p:sp>
      <p:sp>
        <p:nvSpPr>
          <p:cNvPr id="114730" name="Text Box 42"/>
          <p:cNvSpPr txBox="1">
            <a:spLocks noChangeArrowheads="1"/>
          </p:cNvSpPr>
          <p:nvPr/>
        </p:nvSpPr>
        <p:spPr bwMode="auto">
          <a:xfrm>
            <a:off x="7467600" y="36337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×</a:t>
            </a:r>
            <a:r>
              <a:rPr lang="en-US" altLang="zh-CN">
                <a:ea typeface="华文行楷" pitchFamily="2" charset="-122"/>
              </a:rPr>
              <a:t> </a:t>
            </a:r>
          </a:p>
        </p:txBody>
      </p:sp>
      <p:sp>
        <p:nvSpPr>
          <p:cNvPr id="114731" name="Text Box 43"/>
          <p:cNvSpPr txBox="1">
            <a:spLocks noChangeArrowheads="1"/>
          </p:cNvSpPr>
          <p:nvPr/>
        </p:nvSpPr>
        <p:spPr bwMode="auto">
          <a:xfrm>
            <a:off x="7543800" y="57150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ea typeface="华文行楷" pitchFamily="2" charset="-122"/>
              </a:rPr>
              <a:t>×</a:t>
            </a:r>
            <a:r>
              <a:rPr lang="en-US" altLang="zh-CN" sz="3600">
                <a:ea typeface="华文行楷" pitchFamily="2" charset="-122"/>
              </a:rPr>
              <a:t> </a:t>
            </a:r>
          </a:p>
        </p:txBody>
      </p:sp>
      <p:sp>
        <p:nvSpPr>
          <p:cNvPr id="114737" name="Text Box 49"/>
          <p:cNvSpPr txBox="1">
            <a:spLocks noChangeArrowheads="1"/>
          </p:cNvSpPr>
          <p:nvPr/>
        </p:nvSpPr>
        <p:spPr bwMode="auto">
          <a:xfrm>
            <a:off x="1676400" y="838200"/>
            <a:ext cx="62484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D2180A"/>
                </a:solidFill>
              </a:rPr>
              <a:t>思考一下，并用“√”或“</a:t>
            </a:r>
            <a:r>
              <a:rPr lang="en-US" altLang="zh-CN" sz="2800" b="1">
                <a:solidFill>
                  <a:srgbClr val="D2180A"/>
                </a:solidFill>
              </a:rPr>
              <a:t>×”</a:t>
            </a:r>
            <a:r>
              <a:rPr lang="zh-CN" altLang="en-US" sz="2800" b="1">
                <a:solidFill>
                  <a:srgbClr val="D2180A"/>
                </a:solidFill>
              </a:rPr>
              <a:t>来完成表格</a:t>
            </a:r>
          </a:p>
        </p:txBody>
      </p:sp>
      <p:pic>
        <p:nvPicPr>
          <p:cNvPr id="114738" name="Picture 50" descr="BANK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4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4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4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4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4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4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4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4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23" grpId="0" autoUpdateAnimBg="0"/>
      <p:bldP spid="114724" grpId="0" autoUpdateAnimBg="0"/>
      <p:bldP spid="114725" grpId="0" autoUpdateAnimBg="0"/>
      <p:bldP spid="114726" grpId="0" autoUpdateAnimBg="0"/>
      <p:bldP spid="114727" grpId="0" autoUpdateAnimBg="0"/>
      <p:bldP spid="114728" grpId="0" autoUpdateAnimBg="0"/>
      <p:bldP spid="114729" grpId="0" autoUpdateAnimBg="0"/>
      <p:bldP spid="114730" grpId="0" autoUpdateAnimBg="0"/>
      <p:bldP spid="11473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0" y="244475"/>
            <a:ext cx="304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[</a:t>
            </a:r>
            <a:r>
              <a:rPr lang="zh-CN" altLang="en-US" sz="3200" b="1">
                <a:solidFill>
                  <a:srgbClr val="0000FF"/>
                </a:solidFill>
              </a:rPr>
              <a:t>讨论与交流</a:t>
            </a:r>
            <a:r>
              <a:rPr lang="en-US" altLang="zh-CN" sz="3200" b="1"/>
              <a:t>]</a:t>
            </a:r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0" y="16002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1</a:t>
            </a:r>
            <a:r>
              <a:rPr lang="zh-CN" altLang="en-US" sz="2800" b="1">
                <a:solidFill>
                  <a:srgbClr val="000000"/>
                </a:solidFill>
              </a:rPr>
              <a:t>、由上述实验中薄铜片上的白磷燃烧而红磷不燃烧的事实，说明燃烧需要什么条件？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468313" y="2459038"/>
            <a:ext cx="8218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</a:rPr>
              <a:t>说明燃烧需要达到可燃物的最低温度（</a:t>
            </a:r>
            <a:r>
              <a:rPr lang="zh-CN" altLang="en-US" sz="2800" b="1">
                <a:solidFill>
                  <a:srgbClr val="0000FF"/>
                </a:solidFill>
                <a:latin typeface="Comic Sans MS" pitchFamily="66" charset="0"/>
              </a:rPr>
              <a:t>着火点</a:t>
            </a: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</a:rPr>
              <a:t>）。</a:t>
            </a:r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0" y="2897188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2</a:t>
            </a:r>
            <a:r>
              <a:rPr lang="zh-CN" altLang="en-US" sz="2800" b="1">
                <a:solidFill>
                  <a:srgbClr val="000000"/>
                </a:solidFill>
              </a:rPr>
              <a:t>、由薄铜片上的白磷燃烧而热水中的白磷不燃烧的事实，说明燃烧还需要什么条件？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611188" y="3698875"/>
            <a:ext cx="78486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</a:rPr>
              <a:t>说明燃烧还需要可燃物与</a:t>
            </a:r>
            <a:r>
              <a:rPr lang="zh-CN" altLang="en-US" sz="2800" b="1">
                <a:solidFill>
                  <a:srgbClr val="0000FF"/>
                </a:solidFill>
                <a:latin typeface="Comic Sans MS" pitchFamily="66" charset="0"/>
              </a:rPr>
              <a:t>氧气（或空气）</a:t>
            </a: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</a:rPr>
              <a:t>接触</a:t>
            </a:r>
          </a:p>
        </p:txBody>
      </p:sp>
      <p:sp>
        <p:nvSpPr>
          <p:cNvPr id="134153" name="Rectangle 9"/>
          <p:cNvSpPr>
            <a:spLocks noChangeArrowheads="1"/>
          </p:cNvSpPr>
          <p:nvPr/>
        </p:nvSpPr>
        <p:spPr bwMode="auto">
          <a:xfrm>
            <a:off x="0" y="412115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3</a:t>
            </a:r>
            <a:r>
              <a:rPr lang="zh-CN" altLang="en-US" sz="2800" b="1">
                <a:solidFill>
                  <a:srgbClr val="000000"/>
                </a:solidFill>
              </a:rPr>
              <a:t>、由本来在热水中不燃烧的白磷，在通入氧气（或空气）后燃烧的事实，说明燃烧需要什么条件？</a:t>
            </a:r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611188" y="4906963"/>
            <a:ext cx="80645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</a:rPr>
              <a:t>再次说明燃烧还需要可燃物与氧气（或空气）接触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/>
      <p:bldP spid="134149" grpId="0"/>
      <p:bldP spid="134150" grpId="0"/>
      <p:bldP spid="134151" grpId="0"/>
      <p:bldP spid="134152" grpId="0"/>
      <p:bldP spid="134153" grpId="0"/>
      <p:bldP spid="1341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0" y="0"/>
            <a:ext cx="233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>
                <a:solidFill>
                  <a:srgbClr val="0000FF"/>
                </a:solidFill>
              </a:rPr>
              <a:t>得出结论</a:t>
            </a:r>
            <a:r>
              <a:rPr lang="en-US" altLang="zh-CN" sz="2800" b="1"/>
              <a:t>]</a:t>
            </a: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0" y="3352800"/>
            <a:ext cx="9372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</a:rPr>
              <a:t>1</a:t>
            </a:r>
            <a:r>
              <a:rPr lang="zh-CN" altLang="en-US" sz="3600" b="1">
                <a:solidFill>
                  <a:srgbClr val="0000FF"/>
                </a:solidFill>
              </a:rPr>
              <a:t>、可燃物；                                                                              </a:t>
            </a:r>
            <a:r>
              <a:rPr lang="en-US" altLang="zh-CN" sz="3600" b="1">
                <a:solidFill>
                  <a:srgbClr val="0000FF"/>
                </a:solidFill>
              </a:rPr>
              <a:t>2</a:t>
            </a:r>
            <a:r>
              <a:rPr lang="zh-CN" altLang="en-US" sz="3600" b="1">
                <a:solidFill>
                  <a:srgbClr val="0000FF"/>
                </a:solidFill>
              </a:rPr>
              <a:t>、氧气（或空气）；                                                          </a:t>
            </a:r>
            <a:r>
              <a:rPr lang="en-US" altLang="zh-CN" sz="3600" b="1">
                <a:solidFill>
                  <a:srgbClr val="0000FF"/>
                </a:solidFill>
              </a:rPr>
              <a:t>3</a:t>
            </a:r>
            <a:r>
              <a:rPr lang="zh-CN" altLang="en-US" sz="3600" b="1">
                <a:solidFill>
                  <a:srgbClr val="0000FF"/>
                </a:solidFill>
              </a:rPr>
              <a:t>、达到燃烧所需要的最低温度（也叫着火点）。</a:t>
            </a:r>
          </a:p>
        </p:txBody>
      </p:sp>
      <p:pic>
        <p:nvPicPr>
          <p:cNvPr id="115718" name="Picture 6" descr="燃烧条件示意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04813"/>
            <a:ext cx="2627312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0" y="836613"/>
            <a:ext cx="7812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综合上述讨论，可得出燃烧需要哪些条件？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0" y="1844675"/>
            <a:ext cx="7740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</a:rPr>
              <a:t>燃烧的条件（这三个条件要同时满足）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0" y="3141663"/>
            <a:ext cx="91440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chemeClr val="tx2"/>
                </a:solidFill>
                <a:latin typeface="Times New Roman" pitchFamily="18" charset="0"/>
                <a:ea typeface="楷体_GB2312" pitchFamily="49" charset="-122"/>
              </a:rPr>
              <a:t>                                                      </a:t>
            </a:r>
            <a:endParaRPr kumimoji="1" lang="en-US" altLang="zh-CN" sz="2800" b="1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2211388" y="4786313"/>
            <a:ext cx="5816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15747" name="Text Box 35"/>
          <p:cNvSpPr txBox="1">
            <a:spLocks noChangeArrowheads="1"/>
          </p:cNvSpPr>
          <p:nvPr/>
        </p:nvSpPr>
        <p:spPr bwMode="auto">
          <a:xfrm>
            <a:off x="6019800" y="2743200"/>
            <a:ext cx="3124200" cy="366713"/>
          </a:xfrm>
          <a:prstGeom prst="rect">
            <a:avLst/>
          </a:prstGeom>
          <a:solidFill>
            <a:srgbClr val="33CC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 algn="just"/>
            <a:r>
              <a:rPr kumimoji="1" lang="zh-CN" altLang="en-US" b="1">
                <a:solidFill>
                  <a:srgbClr val="003399"/>
                </a:solidFill>
                <a:latin typeface="Times New Roman" pitchFamily="18" charset="0"/>
              </a:rPr>
              <a:t>燃烧条件示意图（火三角）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15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7" grpId="0"/>
      <p:bldP spid="115720" grpId="0"/>
      <p:bldP spid="1157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矩形 2"/>
          <p:cNvSpPr>
            <a:spLocks noChangeArrowheads="1"/>
          </p:cNvSpPr>
          <p:nvPr/>
        </p:nvSpPr>
        <p:spPr bwMode="auto">
          <a:xfrm>
            <a:off x="0" y="1752600"/>
            <a:ext cx="8991600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endParaRPr lang="en-US" altLang="zh-CN" sz="4000" b="1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</a:pPr>
            <a:r>
              <a:rPr lang="en-US" altLang="zh-CN" sz="3600" b="1">
                <a:solidFill>
                  <a:srgbClr val="001414"/>
                </a:solidFill>
              </a:rPr>
              <a:t>   </a:t>
            </a:r>
            <a:r>
              <a:rPr lang="zh-CN" altLang="en-US" sz="3600" b="1">
                <a:solidFill>
                  <a:srgbClr val="001414"/>
                </a:solidFill>
              </a:rPr>
              <a:t>（</a:t>
            </a:r>
            <a:r>
              <a:rPr lang="en-US" altLang="zh-CN" sz="3600" b="1">
                <a:solidFill>
                  <a:srgbClr val="001414"/>
                </a:solidFill>
              </a:rPr>
              <a:t>1</a:t>
            </a:r>
            <a:r>
              <a:rPr lang="zh-CN" altLang="en-US" sz="3600" b="1">
                <a:solidFill>
                  <a:srgbClr val="001414"/>
                </a:solidFill>
              </a:rPr>
              <a:t>）清除可燃物</a:t>
            </a:r>
          </a:p>
          <a:p>
            <a:pPr>
              <a:lnSpc>
                <a:spcPct val="125000"/>
              </a:lnSpc>
            </a:pPr>
            <a:r>
              <a:rPr lang="zh-CN" altLang="en-US" sz="3600" b="1">
                <a:solidFill>
                  <a:srgbClr val="001414"/>
                </a:solidFill>
              </a:rPr>
              <a:t>          （或使可燃物与其他物品隔离）</a:t>
            </a:r>
          </a:p>
          <a:p>
            <a:pPr>
              <a:lnSpc>
                <a:spcPct val="125000"/>
              </a:lnSpc>
            </a:pPr>
            <a:r>
              <a:rPr lang="zh-CN" altLang="en-US" sz="3600" b="1">
                <a:solidFill>
                  <a:srgbClr val="001414"/>
                </a:solidFill>
              </a:rPr>
              <a:t>   （</a:t>
            </a:r>
            <a:r>
              <a:rPr lang="en-US" altLang="zh-CN" sz="3600" b="1">
                <a:solidFill>
                  <a:srgbClr val="001414"/>
                </a:solidFill>
              </a:rPr>
              <a:t>2</a:t>
            </a:r>
            <a:r>
              <a:rPr lang="zh-CN" altLang="en-US" sz="3600" b="1">
                <a:solidFill>
                  <a:srgbClr val="001414"/>
                </a:solidFill>
              </a:rPr>
              <a:t>）隔离空气（或氧气）</a:t>
            </a:r>
            <a:endParaRPr lang="zh-CN" altLang="en-US" sz="3600" b="1" i="1" u="sng">
              <a:solidFill>
                <a:srgbClr val="001414"/>
              </a:solidFill>
            </a:endParaRPr>
          </a:p>
          <a:p>
            <a:pPr>
              <a:lnSpc>
                <a:spcPct val="125000"/>
              </a:lnSpc>
            </a:pPr>
            <a:r>
              <a:rPr lang="zh-CN" altLang="en-US" sz="3600" b="1">
                <a:solidFill>
                  <a:srgbClr val="001414"/>
                </a:solidFill>
              </a:rPr>
              <a:t>   （</a:t>
            </a:r>
            <a:r>
              <a:rPr lang="en-US" altLang="zh-CN" sz="3600" b="1">
                <a:solidFill>
                  <a:srgbClr val="001414"/>
                </a:solidFill>
              </a:rPr>
              <a:t>3</a:t>
            </a:r>
            <a:r>
              <a:rPr lang="zh-CN" altLang="en-US" sz="3600" b="1">
                <a:solidFill>
                  <a:srgbClr val="001414"/>
                </a:solidFill>
              </a:rPr>
              <a:t>）使温度降低到着火点以下</a:t>
            </a: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7543800" cy="823913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 algn="just"/>
            <a:r>
              <a:rPr lang="zh-CN" altLang="en-US" sz="4800" b="1">
                <a:solidFill>
                  <a:srgbClr val="FF0000"/>
                </a:solidFill>
                <a:latin typeface="Times New Roman" pitchFamily="18" charset="0"/>
              </a:rPr>
              <a:t>三、灭火的原理和方法：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WordArt 4"/>
          <p:cNvSpPr>
            <a:spLocks noChangeArrowheads="1" noChangeShapeType="1" noTextEdit="1"/>
          </p:cNvSpPr>
          <p:nvPr/>
        </p:nvSpPr>
        <p:spPr bwMode="auto">
          <a:xfrm>
            <a:off x="304800" y="0"/>
            <a:ext cx="990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隶书"/>
                <a:ea typeface="隶书"/>
              </a:rPr>
              <a:t>火</a:t>
            </a:r>
          </a:p>
        </p:txBody>
      </p:sp>
      <p:sp>
        <p:nvSpPr>
          <p:cNvPr id="72710" name="WordArt 6"/>
          <p:cNvSpPr>
            <a:spLocks noChangeArrowheads="1" noChangeShapeType="1" noTextEdit="1"/>
          </p:cNvSpPr>
          <p:nvPr/>
        </p:nvSpPr>
        <p:spPr bwMode="auto">
          <a:xfrm>
            <a:off x="1295400" y="381000"/>
            <a:ext cx="7010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隶书"/>
                <a:ea typeface="隶书"/>
              </a:rPr>
              <a:t>给人类带来熟食和温暖，但火一旦失控，就会给人类带来灾难</a:t>
            </a:r>
          </a:p>
        </p:txBody>
      </p:sp>
      <p:grpSp>
        <p:nvGrpSpPr>
          <p:cNvPr id="72713" name="Group 9"/>
          <p:cNvGrpSpPr>
            <a:grpSpLocks/>
          </p:cNvGrpSpPr>
          <p:nvPr/>
        </p:nvGrpSpPr>
        <p:grpSpPr bwMode="auto">
          <a:xfrm>
            <a:off x="5105400" y="1143000"/>
            <a:ext cx="3352800" cy="2743200"/>
            <a:chOff x="144" y="2112"/>
            <a:chExt cx="2208" cy="2073"/>
          </a:xfrm>
        </p:grpSpPr>
        <p:pic>
          <p:nvPicPr>
            <p:cNvPr id="72714" name="Picture 10" descr="衡阳居民楼发生火灾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" y="2112"/>
              <a:ext cx="2112" cy="1584"/>
            </a:xfrm>
            <a:prstGeom prst="rect">
              <a:avLst/>
            </a:prstGeom>
            <a:noFill/>
          </p:spPr>
        </p:pic>
        <p:sp>
          <p:nvSpPr>
            <p:cNvPr id="72715" name="Text Box 11"/>
            <p:cNvSpPr txBox="1">
              <a:spLocks noChangeArrowheads="1"/>
            </p:cNvSpPr>
            <p:nvPr/>
          </p:nvSpPr>
          <p:spPr bwMode="auto">
            <a:xfrm>
              <a:off x="384" y="3793"/>
              <a:ext cx="196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>
                  <a:solidFill>
                    <a:srgbClr val="FF0000"/>
                  </a:solidFill>
                  <a:latin typeface="Times New Roman" pitchFamily="18" charset="0"/>
                  <a:ea typeface="华文新魏" pitchFamily="2" charset="-122"/>
                </a:rPr>
                <a:t>衡阳居民楼火灾</a:t>
              </a:r>
            </a:p>
          </p:txBody>
        </p:sp>
      </p:grpSp>
      <p:grpSp>
        <p:nvGrpSpPr>
          <p:cNvPr id="72722" name="Group 18"/>
          <p:cNvGrpSpPr>
            <a:grpSpLocks/>
          </p:cNvGrpSpPr>
          <p:nvPr/>
        </p:nvGrpSpPr>
        <p:grpSpPr bwMode="auto">
          <a:xfrm>
            <a:off x="304800" y="1828800"/>
            <a:ext cx="3810000" cy="4633913"/>
            <a:chOff x="240" y="960"/>
            <a:chExt cx="2400" cy="2919"/>
          </a:xfrm>
        </p:grpSpPr>
        <p:pic>
          <p:nvPicPr>
            <p:cNvPr id="72711" name="Picture 7" descr="490555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" y="960"/>
              <a:ext cx="2400" cy="2592"/>
            </a:xfrm>
            <a:prstGeom prst="rect">
              <a:avLst/>
            </a:prstGeom>
            <a:noFill/>
          </p:spPr>
        </p:pic>
        <p:sp>
          <p:nvSpPr>
            <p:cNvPr id="72721" name="Text Box 17"/>
            <p:cNvSpPr txBox="1">
              <a:spLocks noChangeArrowheads="1"/>
            </p:cNvSpPr>
            <p:nvPr/>
          </p:nvSpPr>
          <p:spPr bwMode="auto">
            <a:xfrm>
              <a:off x="672" y="3552"/>
              <a:ext cx="139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2800" b="1">
                  <a:solidFill>
                    <a:srgbClr val="D2180A"/>
                  </a:solidFill>
                  <a:latin typeface="华文行楷" pitchFamily="2" charset="-122"/>
                  <a:ea typeface="华文行楷" pitchFamily="2" charset="-122"/>
                </a:rPr>
                <a:t>美国</a:t>
              </a:r>
              <a:r>
                <a:rPr kumimoji="1" lang="en-US" altLang="zh-CN" sz="2800" b="1">
                  <a:solidFill>
                    <a:srgbClr val="D2180A"/>
                  </a:solidFill>
                  <a:latin typeface="华文行楷" pitchFamily="2" charset="-122"/>
                  <a:ea typeface="华文行楷" pitchFamily="2" charset="-122"/>
                </a:rPr>
                <a:t>9.11</a:t>
              </a:r>
              <a:r>
                <a:rPr kumimoji="1" lang="zh-CN" altLang="en-US" sz="2800" b="1">
                  <a:solidFill>
                    <a:srgbClr val="D2180A"/>
                  </a:solidFill>
                  <a:latin typeface="华文行楷" pitchFamily="2" charset="-122"/>
                  <a:ea typeface="华文行楷" pitchFamily="2" charset="-122"/>
                </a:rPr>
                <a:t>事件</a:t>
              </a:r>
            </a:p>
          </p:txBody>
        </p:sp>
      </p:grpSp>
      <p:pic>
        <p:nvPicPr>
          <p:cNvPr id="72723" name="Picture 19" descr="cf5a8316f26ac41af2de32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886200"/>
            <a:ext cx="3124200" cy="1689100"/>
          </a:xfrm>
          <a:prstGeom prst="rect">
            <a:avLst/>
          </a:prstGeom>
          <a:noFill/>
        </p:spPr>
      </p:pic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4953000" y="5715000"/>
            <a:ext cx="36988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1" rIns="91424" bIns="45711">
            <a:spAutoFit/>
          </a:bodyPr>
          <a:lstStyle/>
          <a:p>
            <a:pPr algn="just"/>
            <a:r>
              <a:rPr kumimoji="1" lang="zh-CN" altLang="en-US" sz="2800" b="1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上海</a:t>
            </a:r>
            <a:r>
              <a:rPr kumimoji="1" lang="en-US" altLang="zh-CN" sz="2800" b="1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11.15</a:t>
            </a:r>
            <a:r>
              <a:rPr kumimoji="1" lang="zh-CN" altLang="en-US" sz="2800" b="1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高层住宅火灾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1600"/>
            <a:ext cx="9144000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066800" y="1524000"/>
            <a:ext cx="6769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zh-CN" sz="2800" b="1">
                <a:solidFill>
                  <a:srgbClr val="0033CC"/>
                </a:solidFill>
                <a:latin typeface="Tahoma" pitchFamily="34" charset="0"/>
              </a:rPr>
              <a:t>       </a:t>
            </a:r>
            <a:r>
              <a:rPr lang="zh-CN" altLang="en-US" sz="2800" b="1">
                <a:solidFill>
                  <a:srgbClr val="0033CC"/>
                </a:solidFill>
                <a:latin typeface="Tahoma" pitchFamily="34" charset="0"/>
              </a:rPr>
              <a:t>灭火的灭是在火上有一横，祖先造字的意图是什么？</a:t>
            </a:r>
          </a:p>
        </p:txBody>
      </p:sp>
      <p:sp>
        <p:nvSpPr>
          <p:cNvPr id="130052" name="WordArt 4"/>
          <p:cNvSpPr>
            <a:spLocks noChangeArrowheads="1" noChangeShapeType="1" noTextEdit="1"/>
          </p:cNvSpPr>
          <p:nvPr/>
        </p:nvSpPr>
        <p:spPr bwMode="auto">
          <a:xfrm>
            <a:off x="3878263" y="3098800"/>
            <a:ext cx="1766887" cy="169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火</a:t>
            </a:r>
          </a:p>
        </p:txBody>
      </p:sp>
      <p:sp>
        <p:nvSpPr>
          <p:cNvPr id="130053" name="WordArt 5"/>
          <p:cNvSpPr>
            <a:spLocks noChangeArrowheads="1" noChangeShapeType="1" noTextEdit="1"/>
          </p:cNvSpPr>
          <p:nvPr/>
        </p:nvSpPr>
        <p:spPr bwMode="auto">
          <a:xfrm>
            <a:off x="3733800" y="2667000"/>
            <a:ext cx="2087563" cy="498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0" y="333375"/>
            <a:ext cx="8964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600" b="1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05476" name="Picture 4" descr="花边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2113"/>
            <a:ext cx="8637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7" name="Picture 5" descr="花边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025" y="6021388"/>
            <a:ext cx="8637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685800" y="52578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kumimoji="1" lang="zh-CN" altLang="zh-CN" sz="3200">
              <a:solidFill>
                <a:srgbClr val="0033CC"/>
              </a:solidFill>
              <a:latin typeface="Times New Roman" pitchFamily="18" charset="0"/>
            </a:endParaRPr>
          </a:p>
        </p:txBody>
      </p:sp>
      <p:pic>
        <p:nvPicPr>
          <p:cNvPr id="105512" name="Picture 40" descr="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2000"/>
            <a:ext cx="1600200" cy="1676400"/>
          </a:xfrm>
          <a:prstGeom prst="rect">
            <a:avLst/>
          </a:prstGeom>
          <a:noFill/>
        </p:spPr>
      </p:pic>
      <p:sp>
        <p:nvSpPr>
          <p:cNvPr id="105513" name="Text Box 41"/>
          <p:cNvSpPr txBox="1">
            <a:spLocks noChangeArrowheads="1"/>
          </p:cNvSpPr>
          <p:nvPr/>
        </p:nvSpPr>
        <p:spPr bwMode="auto">
          <a:xfrm>
            <a:off x="641350" y="4419600"/>
            <a:ext cx="8121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、扑灭森林火灾的有效方法之一，是将大火蔓延路线前的一片树木砍掉。</a:t>
            </a:r>
          </a:p>
        </p:txBody>
      </p:sp>
      <p:sp>
        <p:nvSpPr>
          <p:cNvPr id="105514" name="Text Box 42"/>
          <p:cNvSpPr txBox="1">
            <a:spLocks noChangeArrowheads="1"/>
          </p:cNvSpPr>
          <p:nvPr/>
        </p:nvSpPr>
        <p:spPr bwMode="auto">
          <a:xfrm>
            <a:off x="1524000" y="1371600"/>
            <a:ext cx="6019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、炒菜时油锅中的油不慎着火，可用锅盖盖灭。</a:t>
            </a:r>
          </a:p>
        </p:txBody>
      </p:sp>
      <p:sp>
        <p:nvSpPr>
          <p:cNvPr id="105515" name="Text Box 43"/>
          <p:cNvSpPr txBox="1">
            <a:spLocks noChangeArrowheads="1"/>
          </p:cNvSpPr>
          <p:nvPr/>
        </p:nvSpPr>
        <p:spPr bwMode="auto">
          <a:xfrm>
            <a:off x="685800" y="3124200"/>
            <a:ext cx="697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、堆放杂物的纸箱着火时，可用水扑灭。</a:t>
            </a:r>
          </a:p>
        </p:txBody>
      </p:sp>
      <p:sp>
        <p:nvSpPr>
          <p:cNvPr id="105516" name="Text Box 44"/>
          <p:cNvSpPr txBox="1">
            <a:spLocks noChangeArrowheads="1"/>
          </p:cNvSpPr>
          <p:nvPr/>
        </p:nvSpPr>
        <p:spPr bwMode="auto">
          <a:xfrm>
            <a:off x="1600200" y="2514600"/>
            <a:ext cx="3200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隔绝空气</a:t>
            </a:r>
          </a:p>
        </p:txBody>
      </p:sp>
      <p:sp>
        <p:nvSpPr>
          <p:cNvPr id="105517" name="Text Box 45"/>
          <p:cNvSpPr txBox="1">
            <a:spLocks noChangeArrowheads="1"/>
          </p:cNvSpPr>
          <p:nvPr/>
        </p:nvSpPr>
        <p:spPr bwMode="auto">
          <a:xfrm>
            <a:off x="1143000" y="3810000"/>
            <a:ext cx="60198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降低温度到可燃物着火点以下</a:t>
            </a:r>
          </a:p>
        </p:txBody>
      </p:sp>
      <p:sp>
        <p:nvSpPr>
          <p:cNvPr id="105518" name="Text Box 46"/>
          <p:cNvSpPr txBox="1">
            <a:spLocks noChangeArrowheads="1"/>
          </p:cNvSpPr>
          <p:nvPr/>
        </p:nvSpPr>
        <p:spPr bwMode="auto">
          <a:xfrm>
            <a:off x="1600200" y="5562600"/>
            <a:ext cx="5029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清除可燃物</a:t>
            </a:r>
          </a:p>
        </p:txBody>
      </p:sp>
      <p:sp>
        <p:nvSpPr>
          <p:cNvPr id="105519" name="Text Box 47"/>
          <p:cNvSpPr txBox="1">
            <a:spLocks noChangeArrowheads="1"/>
          </p:cNvSpPr>
          <p:nvPr/>
        </p:nvSpPr>
        <p:spPr bwMode="auto">
          <a:xfrm>
            <a:off x="1447800" y="457200"/>
            <a:ext cx="33528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4400" b="1">
                <a:solidFill>
                  <a:schemeClr val="hlink"/>
                </a:solidFill>
                <a:latin typeface="Times New Roman" pitchFamily="18" charset="0"/>
              </a:rPr>
              <a:t>安全常识：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  <p:bldP spid="105517" grpId="0"/>
      <p:bldP spid="1055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0" y="2133600"/>
            <a:ext cx="5029200" cy="3997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华文琥珀" pitchFamily="2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  <a:ea typeface="华文琥珀" pitchFamily="2" charset="-122"/>
              </a:rPr>
              <a:t>燃烧的条件是</a:t>
            </a:r>
            <a:endParaRPr lang="zh-CN" altLang="en-US" sz="4000" b="1">
              <a:solidFill>
                <a:schemeClr val="accent2"/>
              </a:solidFill>
              <a:latin typeface="华文彩云" pitchFamily="2" charset="-122"/>
              <a:ea typeface="华文彩云" pitchFamily="2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latin typeface="宋体" pitchFamily="2" charset="-122"/>
              </a:rPr>
              <a:t>1</a:t>
            </a:r>
            <a:r>
              <a:rPr lang="zh-CN" altLang="en-US" sz="3600" b="1">
                <a:latin typeface="宋体" pitchFamily="2" charset="-122"/>
              </a:rPr>
              <a:t>、物质具有可燃性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latin typeface="宋体" pitchFamily="2" charset="-122"/>
              </a:rPr>
              <a:t>2</a:t>
            </a:r>
            <a:r>
              <a:rPr lang="zh-CN" altLang="en-US" sz="3600" b="1">
                <a:latin typeface="宋体" pitchFamily="2" charset="-122"/>
              </a:rPr>
              <a:t>、与氧气充分接触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latin typeface="宋体" pitchFamily="2" charset="-122"/>
              </a:rPr>
              <a:t>3</a:t>
            </a:r>
            <a:r>
              <a:rPr lang="zh-CN" altLang="en-US" sz="3600" b="1">
                <a:latin typeface="宋体" pitchFamily="2" charset="-122"/>
              </a:rPr>
              <a:t>、温度达到着火点</a:t>
            </a:r>
          </a:p>
          <a:p>
            <a:pPr eaLnBrk="0" hangingPunct="0">
              <a:spcBef>
                <a:spcPct val="50000"/>
              </a:spcBef>
            </a:pPr>
            <a:endParaRPr lang="en-US" altLang="zh-CN" sz="36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133123" name="AutoShape 3"/>
          <p:cNvSpPr>
            <a:spLocks noChangeArrowheads="1"/>
          </p:cNvSpPr>
          <p:nvPr/>
        </p:nvSpPr>
        <p:spPr bwMode="auto">
          <a:xfrm>
            <a:off x="4114800" y="33528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24" name="AutoShape 4"/>
          <p:cNvSpPr>
            <a:spLocks noChangeArrowheads="1"/>
          </p:cNvSpPr>
          <p:nvPr/>
        </p:nvSpPr>
        <p:spPr bwMode="auto">
          <a:xfrm>
            <a:off x="4191000" y="41148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25" name="AutoShape 5"/>
          <p:cNvSpPr>
            <a:spLocks noChangeArrowheads="1"/>
          </p:cNvSpPr>
          <p:nvPr/>
        </p:nvSpPr>
        <p:spPr bwMode="auto">
          <a:xfrm>
            <a:off x="4191000" y="49530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26" name="WordArt 6"/>
          <p:cNvSpPr>
            <a:spLocks noChangeArrowheads="1" noChangeShapeType="1" noTextEdit="1"/>
          </p:cNvSpPr>
          <p:nvPr/>
        </p:nvSpPr>
        <p:spPr bwMode="auto">
          <a:xfrm>
            <a:off x="0" y="4572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总结与回顾：</a:t>
            </a:r>
          </a:p>
        </p:txBody>
      </p:sp>
      <p:sp>
        <p:nvSpPr>
          <p:cNvPr id="133127" name="WordArt 7"/>
          <p:cNvSpPr>
            <a:spLocks noChangeArrowheads="1" noChangeShapeType="1" noTextEdit="1"/>
          </p:cNvSpPr>
          <p:nvPr/>
        </p:nvSpPr>
        <p:spPr bwMode="auto">
          <a:xfrm>
            <a:off x="3276600" y="533400"/>
            <a:ext cx="56007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200" kern="10">
                <a:ln w="31750">
                  <a:solidFill>
                    <a:srgbClr val="FFFF00"/>
                  </a:solidFill>
                  <a:miter lim="800000"/>
                  <a:headEnd/>
                  <a:tailEnd/>
                </a:ln>
                <a:noFill/>
                <a:effectLst>
                  <a:outerShdw dist="35921" dir="2700000" algn="ctr" rotWithShape="0">
                    <a:srgbClr val="990000"/>
                  </a:outerShdw>
                </a:effectLst>
                <a:latin typeface="华文楷体"/>
                <a:ea typeface="华文楷体"/>
              </a:rPr>
              <a:t>燃烧条件与灭火原理的对照：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4800600" y="2057400"/>
            <a:ext cx="44958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  <a:ea typeface="华文琥珀" pitchFamily="2" charset="-122"/>
              </a:rPr>
              <a:t>灭火的原理与方法</a:t>
            </a:r>
          </a:p>
        </p:txBody>
      </p:sp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5029200" y="3479800"/>
            <a:ext cx="3429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4953000" y="3048000"/>
            <a:ext cx="36576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3600" b="1">
                <a:latin typeface="宋体" pitchFamily="2" charset="-122"/>
              </a:rPr>
              <a:t>1</a:t>
            </a:r>
            <a:r>
              <a:rPr lang="zh-CN" altLang="en-US" sz="3600" b="1">
                <a:latin typeface="宋体" pitchFamily="2" charset="-122"/>
              </a:rPr>
              <a:t>．隔离可燃物</a:t>
            </a:r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45720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华文彩云" pitchFamily="2" charset="-122"/>
                <a:ea typeface="华文彩云" pitchFamily="2" charset="-122"/>
              </a:rPr>
              <a:t> </a:t>
            </a:r>
            <a:r>
              <a:rPr lang="en-US" altLang="zh-CN" sz="3600" b="1">
                <a:latin typeface="宋体" pitchFamily="2" charset="-122"/>
              </a:rPr>
              <a:t>2</a:t>
            </a:r>
            <a:r>
              <a:rPr lang="zh-CN" altLang="en-US" sz="3600" b="1">
                <a:latin typeface="宋体" pitchFamily="2" charset="-122"/>
              </a:rPr>
              <a:t>．隔绝氧气或空气</a:t>
            </a:r>
          </a:p>
        </p:txBody>
      </p:sp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5029200" y="4648200"/>
            <a:ext cx="41148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latin typeface="宋体" pitchFamily="2" charset="-122"/>
              </a:rPr>
              <a:t>3</a:t>
            </a:r>
            <a:r>
              <a:rPr lang="zh-CN" altLang="en-US" sz="3600" b="1">
                <a:latin typeface="宋体" pitchFamily="2" charset="-122"/>
              </a:rPr>
              <a:t>．降温到该物质                的着火点以下。</a:t>
            </a:r>
          </a:p>
        </p:txBody>
      </p:sp>
      <p:sp>
        <p:nvSpPr>
          <p:cNvPr id="133133" name="Text Box 13"/>
          <p:cNvSpPr txBox="1">
            <a:spLocks noChangeArrowheads="1"/>
          </p:cNvSpPr>
          <p:nvPr/>
        </p:nvSpPr>
        <p:spPr bwMode="auto">
          <a:xfrm>
            <a:off x="4572000" y="58674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FF"/>
                </a:solidFill>
              </a:rPr>
              <a:t>（符合其一即可）</a:t>
            </a:r>
          </a:p>
        </p:txBody>
      </p:sp>
      <p:sp>
        <p:nvSpPr>
          <p:cNvPr id="133135" name="Rectangle 15"/>
          <p:cNvSpPr>
            <a:spLocks noChangeArrowheads="1"/>
          </p:cNvSpPr>
          <p:nvPr/>
        </p:nvSpPr>
        <p:spPr bwMode="auto">
          <a:xfrm>
            <a:off x="-152400" y="5867400"/>
            <a:ext cx="52800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4000" b="1">
                <a:solidFill>
                  <a:srgbClr val="FF00FF"/>
                </a:solidFill>
              </a:rPr>
              <a:t>（三个条件同时具备）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animBg="1"/>
      <p:bldP spid="133124" grpId="0" animBg="1"/>
      <p:bldP spid="133125" grpId="0" animBg="1"/>
      <p:bldP spid="133128" grpId="0" autoUpdateAnimBg="0"/>
      <p:bldP spid="133130" grpId="0" autoUpdateAnimBg="0"/>
      <p:bldP spid="133131" grpId="0" autoUpdateAnimBg="0"/>
      <p:bldP spid="133132" grpId="0" autoUpdateAnimBg="0"/>
      <p:bldP spid="133133" grpId="0" build="allAtOnce"/>
      <p:bldP spid="1331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G07000001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74263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1981200" y="533400"/>
            <a:ext cx="76962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9600" b="1">
                <a:solidFill>
                  <a:schemeClr val="bg1"/>
                </a:solidFill>
              </a:rPr>
              <a:t>      </a:t>
            </a:r>
            <a:br>
              <a:rPr lang="en-US" altLang="zh-CN" sz="9600" b="1">
                <a:solidFill>
                  <a:schemeClr val="bg1"/>
                </a:solidFill>
              </a:rPr>
            </a:br>
            <a:r>
              <a:rPr lang="zh-CN" altLang="en-US" sz="9600" b="1">
                <a:solidFill>
                  <a:schemeClr val="bg1"/>
                </a:solidFill>
              </a:rPr>
              <a:t>燃烧的学问</a:t>
            </a:r>
            <a:endParaRPr lang="zh-CN" altLang="en-US" sz="8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8"/>
          <p:cNvSpPr txBox="1">
            <a:spLocks noChangeArrowheads="1"/>
          </p:cNvSpPr>
          <p:nvPr/>
        </p:nvSpPr>
        <p:spPr bwMode="auto">
          <a:xfrm>
            <a:off x="5651500" y="692150"/>
            <a:ext cx="259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1075" name="Text Box 10"/>
          <p:cNvSpPr txBox="1">
            <a:spLocks noChangeArrowheads="1"/>
          </p:cNvSpPr>
          <p:nvPr/>
        </p:nvSpPr>
        <p:spPr bwMode="auto">
          <a:xfrm>
            <a:off x="5003800" y="119697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1076" name="Text Box 11"/>
          <p:cNvSpPr txBox="1">
            <a:spLocks noChangeArrowheads="1"/>
          </p:cNvSpPr>
          <p:nvPr/>
        </p:nvSpPr>
        <p:spPr bwMode="auto">
          <a:xfrm>
            <a:off x="3851275" y="260350"/>
            <a:ext cx="172878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001414"/>
                </a:solidFill>
              </a:rPr>
              <a:t>安全常识</a:t>
            </a:r>
          </a:p>
        </p:txBody>
      </p:sp>
      <p:pic>
        <p:nvPicPr>
          <p:cNvPr id="131077" name="Picture 12" descr="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83051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8" name="Picture 13" descr="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205038"/>
            <a:ext cx="28670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9" name="Picture 14" descr="0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88913"/>
            <a:ext cx="31035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49508" name="Picture 12" descr="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-152400"/>
            <a:ext cx="8763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0532" name="Picture 13" descr="02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77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1556" name="Picture 14" descr="02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607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2580" name="Picture 4" descr="02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228600"/>
            <a:ext cx="8839200" cy="6629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3604" name="Picture 5" descr="02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8991600" cy="6477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4628" name="Picture 6" descr="02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447800"/>
            <a:ext cx="8229600" cy="1600200"/>
          </a:xfrm>
        </p:spPr>
        <p:txBody>
          <a:bodyPr/>
          <a:lstStyle/>
          <a:p>
            <a:r>
              <a:rPr lang="zh-CN" altLang="en-US" sz="6000" b="1"/>
              <a:t>炒菜时油锅着火，最简单的办法是什么？</a:t>
            </a:r>
          </a:p>
        </p:txBody>
      </p:sp>
      <p:pic>
        <p:nvPicPr>
          <p:cNvPr id="136195" name="Picture 6" descr="xiaofang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12420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6" name="Picture 4" descr="说一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48000" cy="1541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0" y="457200"/>
            <a:ext cx="6096000" cy="1284288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5400" b="1"/>
              <a:t>电器着火怎么办？</a:t>
            </a:r>
          </a:p>
        </p:txBody>
      </p:sp>
      <p:pic>
        <p:nvPicPr>
          <p:cNvPr id="137219" name="Picture 3" descr="说一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48000" cy="1541463"/>
          </a:xfrm>
          <a:prstGeom prst="rect">
            <a:avLst/>
          </a:prstGeom>
          <a:noFill/>
        </p:spPr>
      </p:pic>
      <p:grpSp>
        <p:nvGrpSpPr>
          <p:cNvPr id="137220" name="Group 4"/>
          <p:cNvGrpSpPr>
            <a:grpSpLocks/>
          </p:cNvGrpSpPr>
          <p:nvPr/>
        </p:nvGrpSpPr>
        <p:grpSpPr bwMode="auto">
          <a:xfrm>
            <a:off x="533400" y="2514600"/>
            <a:ext cx="7772400" cy="4343400"/>
            <a:chOff x="816" y="1344"/>
            <a:chExt cx="4083" cy="2903"/>
          </a:xfrm>
        </p:grpSpPr>
        <p:pic>
          <p:nvPicPr>
            <p:cNvPr id="137221" name="Picture 7" descr="用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6" y="1344"/>
              <a:ext cx="4083" cy="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222" name="Text Box 6"/>
            <p:cNvSpPr txBox="1">
              <a:spLocks noChangeArrowheads="1"/>
            </p:cNvSpPr>
            <p:nvPr/>
          </p:nvSpPr>
          <p:spPr bwMode="auto">
            <a:xfrm>
              <a:off x="1200" y="1584"/>
              <a:ext cx="1728" cy="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3366FF"/>
                  </a:solidFill>
                </a:rPr>
                <a:t>千万别泼水</a:t>
              </a:r>
            </a:p>
          </p:txBody>
        </p:sp>
      </p:grp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1066800" y="1524000"/>
            <a:ext cx="7391400" cy="70167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FF00"/>
                </a:solidFill>
              </a:rPr>
              <a:t>先切断电源，再用湿棉被盖灭。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4"/>
          <p:cNvGrpSpPr>
            <a:grpSpLocks/>
          </p:cNvGrpSpPr>
          <p:nvPr/>
        </p:nvGrpSpPr>
        <p:grpSpPr bwMode="auto">
          <a:xfrm>
            <a:off x="5791200" y="4110038"/>
            <a:ext cx="2305050" cy="2747962"/>
            <a:chOff x="5776" y="897"/>
            <a:chExt cx="1053" cy="1480"/>
          </a:xfrm>
        </p:grpSpPr>
        <p:grpSp>
          <p:nvGrpSpPr>
            <p:cNvPr id="138243" name="Group 5"/>
            <p:cNvGrpSpPr>
              <a:grpSpLocks/>
            </p:cNvGrpSpPr>
            <p:nvPr/>
          </p:nvGrpSpPr>
          <p:grpSpPr bwMode="auto">
            <a:xfrm>
              <a:off x="5776" y="1422"/>
              <a:ext cx="1053" cy="955"/>
              <a:chOff x="8408" y="2532"/>
              <a:chExt cx="1994" cy="1812"/>
            </a:xfrm>
          </p:grpSpPr>
          <p:grpSp>
            <p:nvGrpSpPr>
              <p:cNvPr id="138244" name="Group 6"/>
              <p:cNvGrpSpPr>
                <a:grpSpLocks/>
              </p:cNvGrpSpPr>
              <p:nvPr/>
            </p:nvGrpSpPr>
            <p:grpSpPr bwMode="auto">
              <a:xfrm>
                <a:off x="8497" y="3528"/>
                <a:ext cx="1810" cy="676"/>
                <a:chOff x="8497" y="3468"/>
                <a:chExt cx="1810" cy="676"/>
              </a:xfrm>
            </p:grpSpPr>
            <p:sp>
              <p:nvSpPr>
                <p:cNvPr id="138245" name="AutoShape 7" descr="横虚线"/>
                <p:cNvSpPr>
                  <a:spLocks noChangeArrowheads="1"/>
                </p:cNvSpPr>
                <p:nvPr/>
              </p:nvSpPr>
              <p:spPr bwMode="auto">
                <a:xfrm>
                  <a:off x="8537" y="3528"/>
                  <a:ext cx="1754" cy="616"/>
                </a:xfrm>
                <a:custGeom>
                  <a:avLst/>
                  <a:gdLst>
                    <a:gd name="T0" fmla="*/ 1520 w 21600"/>
                    <a:gd name="T1" fmla="*/ 308 h 21600"/>
                    <a:gd name="T2" fmla="*/ 877 w 21600"/>
                    <a:gd name="T3" fmla="*/ 616 h 21600"/>
                    <a:gd name="T4" fmla="*/ 234 w 21600"/>
                    <a:gd name="T5" fmla="*/ 308 h 21600"/>
                    <a:gd name="T6" fmla="*/ 87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680 w 21600"/>
                    <a:gd name="T13" fmla="*/ 4664 h 21600"/>
                    <a:gd name="T14" fmla="*/ 16920 w 21600"/>
                    <a:gd name="T15" fmla="*/ 1693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760" y="21600"/>
                      </a:lnTo>
                      <a:lnTo>
                        <a:pt x="1584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dashHorz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138246" name="Line 8" descr="横虚线"/>
                <p:cNvSpPr>
                  <a:spLocks noChangeShapeType="1"/>
                </p:cNvSpPr>
                <p:nvPr/>
              </p:nvSpPr>
              <p:spPr bwMode="auto">
                <a:xfrm>
                  <a:off x="8497" y="3468"/>
                  <a:ext cx="18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8247" name="Freeform 9"/>
              <p:cNvSpPr>
                <a:spLocks/>
              </p:cNvSpPr>
              <p:nvPr/>
            </p:nvSpPr>
            <p:spPr bwMode="auto">
              <a:xfrm>
                <a:off x="8408" y="2844"/>
                <a:ext cx="1994" cy="1404"/>
              </a:xfrm>
              <a:custGeom>
                <a:avLst/>
                <a:gdLst>
                  <a:gd name="T0" fmla="*/ 543 w 1994"/>
                  <a:gd name="T1" fmla="*/ 1404 h 1404"/>
                  <a:gd name="T2" fmla="*/ 0 w 1994"/>
                  <a:gd name="T3" fmla="*/ 624 h 1404"/>
                  <a:gd name="T4" fmla="*/ 724 w 1994"/>
                  <a:gd name="T5" fmla="*/ 312 h 1404"/>
                  <a:gd name="T6" fmla="*/ 724 w 1994"/>
                  <a:gd name="T7" fmla="*/ 0 h 1404"/>
                  <a:gd name="T8" fmla="*/ 1267 w 1994"/>
                  <a:gd name="T9" fmla="*/ 0 h 1404"/>
                  <a:gd name="T10" fmla="*/ 1265 w 1994"/>
                  <a:gd name="T11" fmla="*/ 330 h 1404"/>
                  <a:gd name="T12" fmla="*/ 1994 w 1994"/>
                  <a:gd name="T13" fmla="*/ 624 h 1404"/>
                  <a:gd name="T14" fmla="*/ 1448 w 1994"/>
                  <a:gd name="T15" fmla="*/ 1404 h 1404"/>
                  <a:gd name="T16" fmla="*/ 543 w 1994"/>
                  <a:gd name="T17" fmla="*/ 1404 h 140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4"/>
                  <a:gd name="T28" fmla="*/ 0 h 1404"/>
                  <a:gd name="T29" fmla="*/ 1994 w 1994"/>
                  <a:gd name="T30" fmla="*/ 1404 h 140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4" h="1404">
                    <a:moveTo>
                      <a:pt x="543" y="1404"/>
                    </a:moveTo>
                    <a:lnTo>
                      <a:pt x="0" y="624"/>
                    </a:lnTo>
                    <a:lnTo>
                      <a:pt x="724" y="312"/>
                    </a:lnTo>
                    <a:lnTo>
                      <a:pt x="724" y="0"/>
                    </a:lnTo>
                    <a:lnTo>
                      <a:pt x="1267" y="0"/>
                    </a:lnTo>
                    <a:lnTo>
                      <a:pt x="1265" y="330"/>
                    </a:lnTo>
                    <a:lnTo>
                      <a:pt x="1994" y="624"/>
                    </a:lnTo>
                    <a:lnTo>
                      <a:pt x="1448" y="1404"/>
                    </a:lnTo>
                    <a:lnTo>
                      <a:pt x="543" y="1404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/>
              </a:p>
            </p:txBody>
          </p:sp>
          <p:grpSp>
            <p:nvGrpSpPr>
              <p:cNvPr id="138248" name="Group 10"/>
              <p:cNvGrpSpPr>
                <a:grpSpLocks/>
              </p:cNvGrpSpPr>
              <p:nvPr/>
            </p:nvGrpSpPr>
            <p:grpSpPr bwMode="auto">
              <a:xfrm>
                <a:off x="9040" y="2532"/>
                <a:ext cx="882" cy="1634"/>
                <a:chOff x="6325" y="2376"/>
                <a:chExt cx="882" cy="1634"/>
              </a:xfrm>
            </p:grpSpPr>
            <p:sp>
              <p:nvSpPr>
                <p:cNvPr id="138249" name="AutoShape 11"/>
                <p:cNvSpPr>
                  <a:spLocks noChangeArrowheads="1"/>
                </p:cNvSpPr>
                <p:nvPr/>
              </p:nvSpPr>
              <p:spPr bwMode="auto">
                <a:xfrm>
                  <a:off x="6486" y="2648"/>
                  <a:ext cx="393" cy="295"/>
                </a:xfrm>
                <a:custGeom>
                  <a:avLst/>
                  <a:gdLst>
                    <a:gd name="T0" fmla="*/ 344 w 21600"/>
                    <a:gd name="T1" fmla="*/ 148 h 21600"/>
                    <a:gd name="T2" fmla="*/ 197 w 21600"/>
                    <a:gd name="T3" fmla="*/ 295 h 21600"/>
                    <a:gd name="T4" fmla="*/ 49 w 21600"/>
                    <a:gd name="T5" fmla="*/ 148 h 21600"/>
                    <a:gd name="T6" fmla="*/ 19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7 w 21600"/>
                    <a:gd name="T13" fmla="*/ 4466 h 21600"/>
                    <a:gd name="T14" fmla="*/ 17093 w 21600"/>
                    <a:gd name="T15" fmla="*/ 1713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138250" name="hx30Oval 20"/>
                <p:cNvSpPr>
                  <a:spLocks noChangeArrowheads="1"/>
                </p:cNvSpPr>
                <p:nvPr/>
              </p:nvSpPr>
              <p:spPr bwMode="auto">
                <a:xfrm>
                  <a:off x="6526" y="2492"/>
                  <a:ext cx="331" cy="5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138251" name="hx30Rectangle 21"/>
                <p:cNvSpPr>
                  <a:spLocks noChangeArrowheads="1"/>
                </p:cNvSpPr>
                <p:nvPr/>
              </p:nvSpPr>
              <p:spPr bwMode="auto">
                <a:xfrm>
                  <a:off x="6606" y="2376"/>
                  <a:ext cx="165" cy="111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138252" name="hx30Freeform 72" descr="之字形"/>
                <p:cNvSpPr>
                  <a:spLocks/>
                </p:cNvSpPr>
                <p:nvPr/>
              </p:nvSpPr>
              <p:spPr bwMode="auto">
                <a:xfrm>
                  <a:off x="6365" y="2920"/>
                  <a:ext cx="842" cy="1090"/>
                </a:xfrm>
                <a:custGeom>
                  <a:avLst/>
                  <a:gdLst>
                    <a:gd name="T0" fmla="*/ 840 w 1830"/>
                    <a:gd name="T1" fmla="*/ 0 h 3302"/>
                    <a:gd name="T2" fmla="*/ 480 w 1830"/>
                    <a:gd name="T3" fmla="*/ 1404 h 3302"/>
                    <a:gd name="T4" fmla="*/ 1380 w 1830"/>
                    <a:gd name="T5" fmla="*/ 1560 h 3302"/>
                    <a:gd name="T6" fmla="*/ 1740 w 1830"/>
                    <a:gd name="T7" fmla="*/ 2028 h 3302"/>
                    <a:gd name="T8" fmla="*/ 840 w 1830"/>
                    <a:gd name="T9" fmla="*/ 2496 h 3302"/>
                    <a:gd name="T10" fmla="*/ 1560 w 1830"/>
                    <a:gd name="T11" fmla="*/ 2808 h 3302"/>
                    <a:gd name="T12" fmla="*/ 1740 w 1830"/>
                    <a:gd name="T13" fmla="*/ 2964 h 3302"/>
                    <a:gd name="T14" fmla="*/ 1560 w 1830"/>
                    <a:gd name="T15" fmla="*/ 3276 h 3302"/>
                    <a:gd name="T16" fmla="*/ 1020 w 1830"/>
                    <a:gd name="T17" fmla="*/ 2808 h 3302"/>
                    <a:gd name="T18" fmla="*/ 660 w 1830"/>
                    <a:gd name="T19" fmla="*/ 2652 h 3302"/>
                    <a:gd name="T20" fmla="*/ 660 w 1830"/>
                    <a:gd name="T21" fmla="*/ 2340 h 3302"/>
                    <a:gd name="T22" fmla="*/ 1380 w 1830"/>
                    <a:gd name="T23" fmla="*/ 1872 h 3302"/>
                    <a:gd name="T24" fmla="*/ 120 w 1830"/>
                    <a:gd name="T25" fmla="*/ 1716 h 3302"/>
                    <a:gd name="T26" fmla="*/ 660 w 1830"/>
                    <a:gd name="T27" fmla="*/ 0 h 330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30"/>
                    <a:gd name="T43" fmla="*/ 0 h 3302"/>
                    <a:gd name="T44" fmla="*/ 1830 w 1830"/>
                    <a:gd name="T45" fmla="*/ 3302 h 330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30" h="3302">
                      <a:moveTo>
                        <a:pt x="840" y="0"/>
                      </a:moveTo>
                      <a:cubicBezTo>
                        <a:pt x="615" y="572"/>
                        <a:pt x="390" y="1144"/>
                        <a:pt x="480" y="1404"/>
                      </a:cubicBezTo>
                      <a:cubicBezTo>
                        <a:pt x="570" y="1664"/>
                        <a:pt x="1170" y="1456"/>
                        <a:pt x="1380" y="1560"/>
                      </a:cubicBezTo>
                      <a:cubicBezTo>
                        <a:pt x="1590" y="1664"/>
                        <a:pt x="1830" y="1872"/>
                        <a:pt x="1740" y="2028"/>
                      </a:cubicBezTo>
                      <a:cubicBezTo>
                        <a:pt x="1650" y="2184"/>
                        <a:pt x="870" y="2366"/>
                        <a:pt x="840" y="2496"/>
                      </a:cubicBezTo>
                      <a:cubicBezTo>
                        <a:pt x="810" y="2626"/>
                        <a:pt x="1410" y="2730"/>
                        <a:pt x="1560" y="2808"/>
                      </a:cubicBezTo>
                      <a:cubicBezTo>
                        <a:pt x="1710" y="2886"/>
                        <a:pt x="1740" y="2886"/>
                        <a:pt x="1740" y="2964"/>
                      </a:cubicBezTo>
                      <a:cubicBezTo>
                        <a:pt x="1740" y="3042"/>
                        <a:pt x="1680" y="3302"/>
                        <a:pt x="1560" y="3276"/>
                      </a:cubicBezTo>
                      <a:cubicBezTo>
                        <a:pt x="1440" y="3250"/>
                        <a:pt x="1170" y="2912"/>
                        <a:pt x="1020" y="2808"/>
                      </a:cubicBezTo>
                      <a:cubicBezTo>
                        <a:pt x="870" y="2704"/>
                        <a:pt x="720" y="2730"/>
                        <a:pt x="660" y="2652"/>
                      </a:cubicBezTo>
                      <a:cubicBezTo>
                        <a:pt x="600" y="2574"/>
                        <a:pt x="540" y="2470"/>
                        <a:pt x="660" y="2340"/>
                      </a:cubicBezTo>
                      <a:cubicBezTo>
                        <a:pt x="780" y="2210"/>
                        <a:pt x="1470" y="1976"/>
                        <a:pt x="1380" y="1872"/>
                      </a:cubicBezTo>
                      <a:cubicBezTo>
                        <a:pt x="1290" y="1768"/>
                        <a:pt x="240" y="2028"/>
                        <a:pt x="120" y="1716"/>
                      </a:cubicBezTo>
                      <a:cubicBezTo>
                        <a:pt x="0" y="1404"/>
                        <a:pt x="330" y="702"/>
                        <a:pt x="660" y="0"/>
                      </a:cubicBezTo>
                    </a:path>
                  </a:pathLst>
                </a:custGeom>
                <a:pattFill prst="zigZag">
                  <a:fgClr>
                    <a:srgbClr val="000000"/>
                  </a:fgClr>
                  <a:bgClr>
                    <a:srgbClr val="FFFFFF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zh-CN"/>
                </a:p>
              </p:txBody>
            </p:sp>
            <p:grpSp>
              <p:nvGrpSpPr>
                <p:cNvPr id="138253" name="Group 15"/>
                <p:cNvGrpSpPr>
                  <a:grpSpLocks/>
                </p:cNvGrpSpPr>
                <p:nvPr/>
              </p:nvGrpSpPr>
              <p:grpSpPr bwMode="auto">
                <a:xfrm>
                  <a:off x="6325" y="2552"/>
                  <a:ext cx="712" cy="157"/>
                  <a:chOff x="7391" y="2748"/>
                  <a:chExt cx="712" cy="157"/>
                </a:xfrm>
              </p:grpSpPr>
              <p:sp>
                <p:nvSpPr>
                  <p:cNvPr id="138254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538" y="2748"/>
                    <a:ext cx="418" cy="9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zh-CN"/>
                  </a:p>
                </p:txBody>
              </p:sp>
              <p:sp>
                <p:nvSpPr>
                  <p:cNvPr id="138255" name="Rectangle 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391" y="2819"/>
                    <a:ext cx="712" cy="86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zh-CN"/>
                  </a:p>
                </p:txBody>
              </p:sp>
            </p:grpSp>
          </p:grpSp>
          <p:sp>
            <p:nvSpPr>
              <p:cNvPr id="138256" name="AutoShape 18"/>
              <p:cNvSpPr>
                <a:spLocks noChangeArrowheads="1"/>
              </p:cNvSpPr>
              <p:nvPr/>
            </p:nvSpPr>
            <p:spPr bwMode="auto">
              <a:xfrm flipV="1">
                <a:off x="8779" y="4248"/>
                <a:ext cx="1255" cy="96"/>
              </a:xfrm>
              <a:custGeom>
                <a:avLst/>
                <a:gdLst>
                  <a:gd name="T0" fmla="*/ 1136 w 21600"/>
                  <a:gd name="T1" fmla="*/ 48 h 21600"/>
                  <a:gd name="T2" fmla="*/ 628 w 21600"/>
                  <a:gd name="T3" fmla="*/ 96 h 21600"/>
                  <a:gd name="T4" fmla="*/ 119 w 21600"/>
                  <a:gd name="T5" fmla="*/ 48 h 21600"/>
                  <a:gd name="T6" fmla="*/ 628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55 w 21600"/>
                  <a:gd name="T13" fmla="*/ 3825 h 21600"/>
                  <a:gd name="T14" fmla="*/ 17745 w 21600"/>
                  <a:gd name="T15" fmla="*/ 177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096" y="21600"/>
                    </a:lnTo>
                    <a:lnTo>
                      <a:pt x="175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zh-CN" altLang="zh-CN"/>
              </a:p>
            </p:txBody>
          </p:sp>
          <p:sp>
            <p:nvSpPr>
              <p:cNvPr id="138257" name="Rectangle 19"/>
              <p:cNvSpPr>
                <a:spLocks noChangeArrowheads="1"/>
              </p:cNvSpPr>
              <p:nvPr/>
            </p:nvSpPr>
            <p:spPr bwMode="auto">
              <a:xfrm>
                <a:off x="8939" y="4228"/>
                <a:ext cx="944" cy="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/>
              </a:p>
            </p:txBody>
          </p:sp>
        </p:grpSp>
        <p:grpSp>
          <p:nvGrpSpPr>
            <p:cNvPr id="138258" name="Group 20"/>
            <p:cNvGrpSpPr>
              <a:grpSpLocks noChangeAspect="1"/>
            </p:cNvGrpSpPr>
            <p:nvPr/>
          </p:nvGrpSpPr>
          <p:grpSpPr bwMode="auto">
            <a:xfrm>
              <a:off x="6210" y="897"/>
              <a:ext cx="214" cy="549"/>
              <a:chOff x="5760" y="1488"/>
              <a:chExt cx="811" cy="2081"/>
            </a:xfrm>
          </p:grpSpPr>
          <p:sp>
            <p:nvSpPr>
              <p:cNvPr id="138259" name="Freeform 21"/>
              <p:cNvSpPr>
                <a:spLocks noChangeAspect="1"/>
              </p:cNvSpPr>
              <p:nvPr/>
            </p:nvSpPr>
            <p:spPr bwMode="auto">
              <a:xfrm rot="5700000">
                <a:off x="5125" y="2123"/>
                <a:ext cx="2081" cy="811"/>
              </a:xfrm>
              <a:custGeom>
                <a:avLst/>
                <a:gdLst>
                  <a:gd name="T0" fmla="*/ 8000 w 8000"/>
                  <a:gd name="T1" fmla="*/ 1577 h 3154"/>
                  <a:gd name="T2" fmla="*/ 7804 w 8000"/>
                  <a:gd name="T3" fmla="*/ 2300 h 3154"/>
                  <a:gd name="T4" fmla="*/ 7236 w 8000"/>
                  <a:gd name="T5" fmla="*/ 2853 h 3154"/>
                  <a:gd name="T6" fmla="*/ 6351 w 8000"/>
                  <a:gd name="T7" fmla="*/ 3118 h 3154"/>
                  <a:gd name="T8" fmla="*/ 5236 w 8000"/>
                  <a:gd name="T9" fmla="*/ 3071 h 3154"/>
                  <a:gd name="T10" fmla="*/ 4000 w 8000"/>
                  <a:gd name="T11" fmla="*/ 2777 h 3154"/>
                  <a:gd name="T12" fmla="*/ 2764 w 8000"/>
                  <a:gd name="T13" fmla="*/ 2366 h 3154"/>
                  <a:gd name="T14" fmla="*/ 1649 w 8000"/>
                  <a:gd name="T15" fmla="*/ 1977 h 3154"/>
                  <a:gd name="T16" fmla="*/ 764 w 8000"/>
                  <a:gd name="T17" fmla="*/ 1712 h 3154"/>
                  <a:gd name="T18" fmla="*/ 196 w 8000"/>
                  <a:gd name="T19" fmla="*/ 1595 h 3154"/>
                  <a:gd name="T20" fmla="*/ 0 w 8000"/>
                  <a:gd name="T21" fmla="*/ 1577 h 3154"/>
                  <a:gd name="T22" fmla="*/ 196 w 8000"/>
                  <a:gd name="T23" fmla="*/ 1559 h 3154"/>
                  <a:gd name="T24" fmla="*/ 764 w 8000"/>
                  <a:gd name="T25" fmla="*/ 1442 h 3154"/>
                  <a:gd name="T26" fmla="*/ 1649 w 8000"/>
                  <a:gd name="T27" fmla="*/ 1177 h 3154"/>
                  <a:gd name="T28" fmla="*/ 2764 w 8000"/>
                  <a:gd name="T29" fmla="*/ 788 h 3154"/>
                  <a:gd name="T30" fmla="*/ 4000 w 8000"/>
                  <a:gd name="T31" fmla="*/ 377 h 3154"/>
                  <a:gd name="T32" fmla="*/ 5236 w 8000"/>
                  <a:gd name="T33" fmla="*/ 83 h 3154"/>
                  <a:gd name="T34" fmla="*/ 6351 w 8000"/>
                  <a:gd name="T35" fmla="*/ 36 h 3154"/>
                  <a:gd name="T36" fmla="*/ 7236 w 8000"/>
                  <a:gd name="T37" fmla="*/ 301 h 3154"/>
                  <a:gd name="T38" fmla="*/ 7804 w 8000"/>
                  <a:gd name="T39" fmla="*/ 854 h 3154"/>
                  <a:gd name="T40" fmla="*/ 8000 w 8000"/>
                  <a:gd name="T41" fmla="*/ 1577 h 31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000"/>
                  <a:gd name="T64" fmla="*/ 0 h 3154"/>
                  <a:gd name="T65" fmla="*/ 8000 w 8000"/>
                  <a:gd name="T66" fmla="*/ 3154 h 315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000" h="3154">
                    <a:moveTo>
                      <a:pt x="8000" y="1577"/>
                    </a:moveTo>
                    <a:cubicBezTo>
                      <a:pt x="8000" y="1818"/>
                      <a:pt x="7931" y="2087"/>
                      <a:pt x="7804" y="2300"/>
                    </a:cubicBezTo>
                    <a:cubicBezTo>
                      <a:pt x="7677" y="2513"/>
                      <a:pt x="7478" y="2717"/>
                      <a:pt x="7236" y="2853"/>
                    </a:cubicBezTo>
                    <a:cubicBezTo>
                      <a:pt x="6994" y="2989"/>
                      <a:pt x="6684" y="3082"/>
                      <a:pt x="6351" y="3118"/>
                    </a:cubicBezTo>
                    <a:cubicBezTo>
                      <a:pt x="6018" y="3154"/>
                      <a:pt x="5628" y="3128"/>
                      <a:pt x="5236" y="3071"/>
                    </a:cubicBezTo>
                    <a:cubicBezTo>
                      <a:pt x="4844" y="3014"/>
                      <a:pt x="4412" y="2895"/>
                      <a:pt x="4000" y="2777"/>
                    </a:cubicBezTo>
                    <a:cubicBezTo>
                      <a:pt x="3588" y="2659"/>
                      <a:pt x="3156" y="2499"/>
                      <a:pt x="2764" y="2366"/>
                    </a:cubicBezTo>
                    <a:cubicBezTo>
                      <a:pt x="2372" y="2233"/>
                      <a:pt x="1982" y="2086"/>
                      <a:pt x="1649" y="1977"/>
                    </a:cubicBezTo>
                    <a:cubicBezTo>
                      <a:pt x="1316" y="1868"/>
                      <a:pt x="1006" y="1776"/>
                      <a:pt x="764" y="1712"/>
                    </a:cubicBezTo>
                    <a:cubicBezTo>
                      <a:pt x="522" y="1648"/>
                      <a:pt x="323" y="1617"/>
                      <a:pt x="196" y="1595"/>
                    </a:cubicBezTo>
                    <a:cubicBezTo>
                      <a:pt x="69" y="1573"/>
                      <a:pt x="0" y="1571"/>
                      <a:pt x="0" y="1577"/>
                    </a:cubicBezTo>
                    <a:cubicBezTo>
                      <a:pt x="0" y="1583"/>
                      <a:pt x="69" y="1581"/>
                      <a:pt x="196" y="1559"/>
                    </a:cubicBezTo>
                    <a:cubicBezTo>
                      <a:pt x="323" y="1537"/>
                      <a:pt x="522" y="1506"/>
                      <a:pt x="764" y="1442"/>
                    </a:cubicBezTo>
                    <a:cubicBezTo>
                      <a:pt x="1006" y="1378"/>
                      <a:pt x="1316" y="1286"/>
                      <a:pt x="1649" y="1177"/>
                    </a:cubicBezTo>
                    <a:cubicBezTo>
                      <a:pt x="1982" y="1068"/>
                      <a:pt x="2372" y="921"/>
                      <a:pt x="2764" y="788"/>
                    </a:cubicBezTo>
                    <a:cubicBezTo>
                      <a:pt x="3156" y="655"/>
                      <a:pt x="3588" y="495"/>
                      <a:pt x="4000" y="377"/>
                    </a:cubicBezTo>
                    <a:cubicBezTo>
                      <a:pt x="4412" y="259"/>
                      <a:pt x="4844" y="140"/>
                      <a:pt x="5236" y="83"/>
                    </a:cubicBezTo>
                    <a:cubicBezTo>
                      <a:pt x="5628" y="26"/>
                      <a:pt x="6018" y="0"/>
                      <a:pt x="6351" y="36"/>
                    </a:cubicBezTo>
                    <a:cubicBezTo>
                      <a:pt x="6684" y="72"/>
                      <a:pt x="6994" y="165"/>
                      <a:pt x="7236" y="301"/>
                    </a:cubicBezTo>
                    <a:cubicBezTo>
                      <a:pt x="7478" y="437"/>
                      <a:pt x="7677" y="641"/>
                      <a:pt x="7804" y="854"/>
                    </a:cubicBezTo>
                    <a:cubicBezTo>
                      <a:pt x="7931" y="1067"/>
                      <a:pt x="8000" y="1336"/>
                      <a:pt x="8000" y="157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EBF02E"/>
                  </a:gs>
                  <a:gs pos="100000">
                    <a:srgbClr val="FF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/>
              <a:lstStyle/>
              <a:p>
                <a:endParaRPr lang="zh-CN" altLang="zh-CN"/>
              </a:p>
            </p:txBody>
          </p:sp>
          <p:sp>
            <p:nvSpPr>
              <p:cNvPr id="138260" name="Freeform 22"/>
              <p:cNvSpPr>
                <a:spLocks noChangeAspect="1"/>
              </p:cNvSpPr>
              <p:nvPr/>
            </p:nvSpPr>
            <p:spPr bwMode="auto">
              <a:xfrm rot="5700000">
                <a:off x="5604" y="2792"/>
                <a:ext cx="1102" cy="430"/>
              </a:xfrm>
              <a:custGeom>
                <a:avLst/>
                <a:gdLst>
                  <a:gd name="T0" fmla="*/ 8000 w 8000"/>
                  <a:gd name="T1" fmla="*/ 1577 h 3154"/>
                  <a:gd name="T2" fmla="*/ 7804 w 8000"/>
                  <a:gd name="T3" fmla="*/ 2300 h 3154"/>
                  <a:gd name="T4" fmla="*/ 7236 w 8000"/>
                  <a:gd name="T5" fmla="*/ 2853 h 3154"/>
                  <a:gd name="T6" fmla="*/ 6351 w 8000"/>
                  <a:gd name="T7" fmla="*/ 3118 h 3154"/>
                  <a:gd name="T8" fmla="*/ 5236 w 8000"/>
                  <a:gd name="T9" fmla="*/ 3071 h 3154"/>
                  <a:gd name="T10" fmla="*/ 4000 w 8000"/>
                  <a:gd name="T11" fmla="*/ 2777 h 3154"/>
                  <a:gd name="T12" fmla="*/ 2764 w 8000"/>
                  <a:gd name="T13" fmla="*/ 2366 h 3154"/>
                  <a:gd name="T14" fmla="*/ 1649 w 8000"/>
                  <a:gd name="T15" fmla="*/ 1977 h 3154"/>
                  <a:gd name="T16" fmla="*/ 764 w 8000"/>
                  <a:gd name="T17" fmla="*/ 1712 h 3154"/>
                  <a:gd name="T18" fmla="*/ 196 w 8000"/>
                  <a:gd name="T19" fmla="*/ 1595 h 3154"/>
                  <a:gd name="T20" fmla="*/ 0 w 8000"/>
                  <a:gd name="T21" fmla="*/ 1577 h 3154"/>
                  <a:gd name="T22" fmla="*/ 196 w 8000"/>
                  <a:gd name="T23" fmla="*/ 1559 h 3154"/>
                  <a:gd name="T24" fmla="*/ 764 w 8000"/>
                  <a:gd name="T25" fmla="*/ 1442 h 3154"/>
                  <a:gd name="T26" fmla="*/ 1649 w 8000"/>
                  <a:gd name="T27" fmla="*/ 1177 h 3154"/>
                  <a:gd name="T28" fmla="*/ 2764 w 8000"/>
                  <a:gd name="T29" fmla="*/ 788 h 3154"/>
                  <a:gd name="T30" fmla="*/ 4000 w 8000"/>
                  <a:gd name="T31" fmla="*/ 377 h 3154"/>
                  <a:gd name="T32" fmla="*/ 5236 w 8000"/>
                  <a:gd name="T33" fmla="*/ 83 h 3154"/>
                  <a:gd name="T34" fmla="*/ 6351 w 8000"/>
                  <a:gd name="T35" fmla="*/ 36 h 3154"/>
                  <a:gd name="T36" fmla="*/ 7236 w 8000"/>
                  <a:gd name="T37" fmla="*/ 301 h 3154"/>
                  <a:gd name="T38" fmla="*/ 7804 w 8000"/>
                  <a:gd name="T39" fmla="*/ 854 h 3154"/>
                  <a:gd name="T40" fmla="*/ 8000 w 8000"/>
                  <a:gd name="T41" fmla="*/ 1577 h 31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000"/>
                  <a:gd name="T64" fmla="*/ 0 h 3154"/>
                  <a:gd name="T65" fmla="*/ 8000 w 8000"/>
                  <a:gd name="T66" fmla="*/ 3154 h 315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000" h="3154">
                    <a:moveTo>
                      <a:pt x="8000" y="1577"/>
                    </a:moveTo>
                    <a:cubicBezTo>
                      <a:pt x="8000" y="1818"/>
                      <a:pt x="7931" y="2087"/>
                      <a:pt x="7804" y="2300"/>
                    </a:cubicBezTo>
                    <a:cubicBezTo>
                      <a:pt x="7677" y="2513"/>
                      <a:pt x="7478" y="2717"/>
                      <a:pt x="7236" y="2853"/>
                    </a:cubicBezTo>
                    <a:cubicBezTo>
                      <a:pt x="6994" y="2989"/>
                      <a:pt x="6684" y="3082"/>
                      <a:pt x="6351" y="3118"/>
                    </a:cubicBezTo>
                    <a:cubicBezTo>
                      <a:pt x="6018" y="3154"/>
                      <a:pt x="5628" y="3128"/>
                      <a:pt x="5236" y="3071"/>
                    </a:cubicBezTo>
                    <a:cubicBezTo>
                      <a:pt x="4844" y="3014"/>
                      <a:pt x="4412" y="2895"/>
                      <a:pt x="4000" y="2777"/>
                    </a:cubicBezTo>
                    <a:cubicBezTo>
                      <a:pt x="3588" y="2659"/>
                      <a:pt x="3156" y="2499"/>
                      <a:pt x="2764" y="2366"/>
                    </a:cubicBezTo>
                    <a:cubicBezTo>
                      <a:pt x="2372" y="2233"/>
                      <a:pt x="1982" y="2086"/>
                      <a:pt x="1649" y="1977"/>
                    </a:cubicBezTo>
                    <a:cubicBezTo>
                      <a:pt x="1316" y="1868"/>
                      <a:pt x="1006" y="1776"/>
                      <a:pt x="764" y="1712"/>
                    </a:cubicBezTo>
                    <a:cubicBezTo>
                      <a:pt x="522" y="1648"/>
                      <a:pt x="323" y="1617"/>
                      <a:pt x="196" y="1595"/>
                    </a:cubicBezTo>
                    <a:cubicBezTo>
                      <a:pt x="69" y="1573"/>
                      <a:pt x="0" y="1571"/>
                      <a:pt x="0" y="1577"/>
                    </a:cubicBezTo>
                    <a:cubicBezTo>
                      <a:pt x="0" y="1583"/>
                      <a:pt x="69" y="1581"/>
                      <a:pt x="196" y="1559"/>
                    </a:cubicBezTo>
                    <a:cubicBezTo>
                      <a:pt x="323" y="1537"/>
                      <a:pt x="522" y="1506"/>
                      <a:pt x="764" y="1442"/>
                    </a:cubicBezTo>
                    <a:cubicBezTo>
                      <a:pt x="1006" y="1378"/>
                      <a:pt x="1316" y="1286"/>
                      <a:pt x="1649" y="1177"/>
                    </a:cubicBezTo>
                    <a:cubicBezTo>
                      <a:pt x="1982" y="1068"/>
                      <a:pt x="2372" y="921"/>
                      <a:pt x="2764" y="788"/>
                    </a:cubicBezTo>
                    <a:cubicBezTo>
                      <a:pt x="3156" y="655"/>
                      <a:pt x="3588" y="495"/>
                      <a:pt x="4000" y="377"/>
                    </a:cubicBezTo>
                    <a:cubicBezTo>
                      <a:pt x="4412" y="259"/>
                      <a:pt x="4844" y="140"/>
                      <a:pt x="5236" y="83"/>
                    </a:cubicBezTo>
                    <a:cubicBezTo>
                      <a:pt x="5628" y="26"/>
                      <a:pt x="6018" y="0"/>
                      <a:pt x="6351" y="36"/>
                    </a:cubicBezTo>
                    <a:cubicBezTo>
                      <a:pt x="6684" y="72"/>
                      <a:pt x="6994" y="165"/>
                      <a:pt x="7236" y="301"/>
                    </a:cubicBezTo>
                    <a:cubicBezTo>
                      <a:pt x="7478" y="437"/>
                      <a:pt x="7677" y="641"/>
                      <a:pt x="7804" y="854"/>
                    </a:cubicBezTo>
                    <a:cubicBezTo>
                      <a:pt x="7931" y="1067"/>
                      <a:pt x="8000" y="1336"/>
                      <a:pt x="8000" y="157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00"/>
                  </a:gs>
                  <a:gs pos="100000">
                    <a:srgbClr val="99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/>
              <a:lstStyle/>
              <a:p>
                <a:endParaRPr lang="zh-CN" altLang="zh-CN"/>
              </a:p>
            </p:txBody>
          </p:sp>
        </p:grpSp>
      </p:grpSp>
      <p:grpSp>
        <p:nvGrpSpPr>
          <p:cNvPr id="138261" name="Group 34"/>
          <p:cNvGrpSpPr>
            <a:grpSpLocks/>
          </p:cNvGrpSpPr>
          <p:nvPr/>
        </p:nvGrpSpPr>
        <p:grpSpPr bwMode="auto">
          <a:xfrm>
            <a:off x="6705600" y="3124200"/>
            <a:ext cx="1008063" cy="1085850"/>
            <a:chOff x="3739" y="336"/>
            <a:chExt cx="917" cy="956"/>
          </a:xfrm>
        </p:grpSpPr>
        <p:sp>
          <p:nvSpPr>
            <p:cNvPr id="138262" name="AutoShape 31"/>
            <p:cNvSpPr>
              <a:spLocks noChangeArrowheads="1"/>
            </p:cNvSpPr>
            <p:nvPr/>
          </p:nvSpPr>
          <p:spPr bwMode="auto">
            <a:xfrm rot="-3411180">
              <a:off x="3889" y="524"/>
              <a:ext cx="955" cy="579"/>
            </a:xfrm>
            <a:prstGeom prst="flowChartDelay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zh-CN" altLang="zh-CN"/>
            </a:p>
          </p:txBody>
        </p:sp>
        <p:sp>
          <p:nvSpPr>
            <p:cNvPr id="138263" name="Rectangle 32"/>
            <p:cNvSpPr>
              <a:spLocks noChangeArrowheads="1"/>
            </p:cNvSpPr>
            <p:nvPr/>
          </p:nvSpPr>
          <p:spPr bwMode="auto">
            <a:xfrm rot="2122094">
              <a:off x="3739" y="1165"/>
              <a:ext cx="666" cy="1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pic>
        <p:nvPicPr>
          <p:cNvPr id="138264" name="Picture 24" descr="说一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48000" cy="1541463"/>
          </a:xfrm>
          <a:prstGeom prst="rect">
            <a:avLst/>
          </a:prstGeom>
          <a:noFill/>
        </p:spPr>
      </p:pic>
      <p:sp>
        <p:nvSpPr>
          <p:cNvPr id="138265" name="Text Box 25"/>
          <p:cNvSpPr txBox="1">
            <a:spLocks noChangeArrowheads="1"/>
          </p:cNvSpPr>
          <p:nvPr/>
        </p:nvSpPr>
        <p:spPr bwMode="auto">
          <a:xfrm>
            <a:off x="1066800" y="1447800"/>
            <a:ext cx="7924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/>
            <a:r>
              <a:rPr lang="zh-CN" altLang="en-US" sz="4800" b="1"/>
              <a:t>不慎将酒精灯打翻在桌上，酒精在桌上燃烧起来应该怎么办？</a:t>
            </a:r>
            <a:endParaRPr lang="zh-CN" altLang="en-US" sz="4800" b="1">
              <a:solidFill>
                <a:srgbClr val="3366FF"/>
              </a:solidFill>
            </a:endParaRPr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381000" y="3962400"/>
            <a:ext cx="510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chemeClr val="accent2"/>
                </a:solidFill>
              </a:rPr>
              <a:t>用湿抹布盖灭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02" name="Group 34"/>
          <p:cNvGraphicFramePr>
            <a:graphicFrameLocks noGrp="1"/>
          </p:cNvGraphicFramePr>
          <p:nvPr/>
        </p:nvGraphicFramePr>
        <p:xfrm>
          <a:off x="228600" y="533400"/>
          <a:ext cx="8588375" cy="5724526"/>
        </p:xfrm>
        <a:graphic>
          <a:graphicData uri="http://schemas.openxmlformats.org/drawingml/2006/table">
            <a:tbl>
              <a:tblPr/>
              <a:tblGrid>
                <a:gridCol w="3505200"/>
                <a:gridCol w="5083175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华文仿宋" pitchFamily="2" charset="-122"/>
                        </a:rPr>
                        <a:t>燃烧事例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华文仿宋" pitchFamily="2" charset="-122"/>
                        </a:rPr>
                        <a:t>燃烧现象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华文仿宋" pitchFamily="2" charset="-122"/>
                        </a:rPr>
                        <a:t>木炭在氧气中燃烧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仿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2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华文仿宋" pitchFamily="2" charset="-122"/>
                        </a:rPr>
                        <a:t>铁丝在氧气中燃烧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仿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华文仿宋" pitchFamily="2" charset="-122"/>
                        </a:rPr>
                        <a:t>磷在空气中燃烧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华文仿宋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4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  <a:ea typeface="华文彩云" pitchFamily="2" charset="-122"/>
                        </a:rPr>
                        <a:t>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3733800" y="15240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发出白光、</a:t>
            </a:r>
            <a:r>
              <a:rPr kumimoji="1" lang="zh-CN" altLang="en-US" sz="2800" b="1">
                <a:solidFill>
                  <a:srgbClr val="6600FF"/>
                </a:solidFill>
                <a:latin typeface="Times New Roman" pitchFamily="18" charset="0"/>
                <a:ea typeface="华文新魏" pitchFamily="2" charset="-122"/>
              </a:rPr>
              <a:t>放热</a:t>
            </a:r>
            <a:r>
              <a:rPr kumimoji="1" lang="zh-CN" altLang="en-US" sz="2800" b="1">
                <a:latin typeface="Times New Roman" pitchFamily="18" charset="0"/>
                <a:ea typeface="华文新魏" pitchFamily="2" charset="-122"/>
              </a:rPr>
              <a:t>、生成无色气体</a:t>
            </a:r>
          </a:p>
        </p:txBody>
      </p:sp>
      <p:sp>
        <p:nvSpPr>
          <p:cNvPr id="109595" name="Text Box 27"/>
          <p:cNvSpPr txBox="1">
            <a:spLocks noChangeArrowheads="1"/>
          </p:cNvSpPr>
          <p:nvPr/>
        </p:nvSpPr>
        <p:spPr bwMode="auto">
          <a:xfrm>
            <a:off x="3733800" y="2362200"/>
            <a:ext cx="5181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剧烈燃烧，火星四射、</a:t>
            </a:r>
            <a:r>
              <a:rPr kumimoji="1" lang="zh-CN" altLang="en-US" sz="2800" b="1">
                <a:solidFill>
                  <a:srgbClr val="6600FF"/>
                </a:solidFill>
                <a:latin typeface="Times New Roman" pitchFamily="18" charset="0"/>
                <a:ea typeface="华文新魏" pitchFamily="2" charset="-122"/>
              </a:rPr>
              <a:t>放热</a:t>
            </a:r>
            <a:r>
              <a:rPr kumimoji="1" lang="zh-CN" altLang="en-US" sz="2800" b="1">
                <a:latin typeface="Times New Roman" pitchFamily="18" charset="0"/>
                <a:ea typeface="华文新魏" pitchFamily="2" charset="-122"/>
              </a:rPr>
              <a:t>、生成黑色固体</a:t>
            </a: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3733800" y="3657600"/>
            <a:ext cx="5410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剧烈燃烧，</a:t>
            </a:r>
            <a:r>
              <a:rPr kumimoji="1" lang="zh-CN" altLang="en-US" sz="2800" b="1">
                <a:solidFill>
                  <a:srgbClr val="6600FF"/>
                </a:solidFill>
                <a:ea typeface="华文新魏" pitchFamily="2" charset="-122"/>
              </a:rPr>
              <a:t>放热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，发出黄色火焰，产生大量白烟。</a:t>
            </a:r>
          </a:p>
        </p:txBody>
      </p:sp>
      <p:sp>
        <p:nvSpPr>
          <p:cNvPr id="109597" name="WordArt 29"/>
          <p:cNvSpPr>
            <a:spLocks noChangeArrowheads="1" noChangeShapeType="1" noTextEdit="1"/>
          </p:cNvSpPr>
          <p:nvPr/>
        </p:nvSpPr>
        <p:spPr bwMode="auto">
          <a:xfrm>
            <a:off x="838200" y="5334000"/>
            <a:ext cx="205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  <a:ea typeface="宋体"/>
              </a:rPr>
              <a:t>共同点</a:t>
            </a:r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3886200" y="5181600"/>
            <a:ext cx="495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发光、</a:t>
            </a:r>
            <a:r>
              <a:rPr kumimoji="1" lang="zh-CN" altLang="en-US" sz="3200" b="1">
                <a:solidFill>
                  <a:srgbClr val="6600FF"/>
                </a:solidFill>
                <a:latin typeface="Times New Roman" pitchFamily="18" charset="0"/>
                <a:ea typeface="黑体" pitchFamily="49" charset="-122"/>
              </a:rPr>
              <a:t>放热</a:t>
            </a:r>
            <a:r>
              <a:rPr kumimoji="1" lang="zh-CN" altLang="en-US" sz="3200" b="1">
                <a:latin typeface="Times New Roman" pitchFamily="18" charset="0"/>
                <a:ea typeface="黑体" pitchFamily="49" charset="-122"/>
              </a:rPr>
              <a:t>、氧化反应</a:t>
            </a:r>
          </a:p>
        </p:txBody>
      </p:sp>
      <p:sp>
        <p:nvSpPr>
          <p:cNvPr id="109600" name="Text Box 32"/>
          <p:cNvSpPr txBox="1">
            <a:spLocks noChangeArrowheads="1"/>
          </p:cNvSpPr>
          <p:nvPr/>
        </p:nvSpPr>
        <p:spPr bwMode="auto">
          <a:xfrm>
            <a:off x="4038600" y="5257800"/>
            <a:ext cx="47244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烟气警报器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533400" y="1905000"/>
            <a:ext cx="830580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友情提示：燃料气体的密度比空气密度小</a:t>
            </a:r>
            <a:r>
              <a:rPr lang="zh-CN" altLang="en-US" sz="3600" b="1">
                <a:solidFill>
                  <a:srgbClr val="FF0000"/>
                </a:solidFill>
              </a:rPr>
              <a:t>！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8763000" cy="17399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FF00"/>
                </a:solidFill>
              </a:rPr>
              <a:t>为防止燃气泄露造成危险，可在家中安装报警器。根据家中使用燃料的情况，确定你家中的报警器应安装在什么位置？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1676400" y="28956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66FF"/>
                </a:solidFill>
              </a:rPr>
              <a:t>A</a:t>
            </a:r>
            <a:r>
              <a:rPr lang="zh-CN" altLang="en-US" sz="3200" b="1">
                <a:solidFill>
                  <a:srgbClr val="3366FF"/>
                </a:solidFill>
              </a:rPr>
              <a:t>处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6019800" y="4953000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366FF"/>
                </a:solidFill>
              </a:rPr>
              <a:t>B</a:t>
            </a:r>
            <a:r>
              <a:rPr lang="zh-CN" altLang="en-US" sz="3200" b="1">
                <a:solidFill>
                  <a:srgbClr val="3366FF"/>
                </a:solidFill>
              </a:rPr>
              <a:t>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WordArt 2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0" y="1676400"/>
            <a:ext cx="9144000" cy="3997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下列关于燃烧的叙述错误的是（    ）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．燃烧时一定有发光、放热现象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．燃烧一定是化学变化 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．有发光、放热的现象一定是燃烧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．温度低于可燃物的着火点就不发生燃烧了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/>
          <p:cNvSpPr>
            <a:spLocks noChangeArrowheads="1" noChangeShapeType="1" noTextEdit="1"/>
          </p:cNvSpPr>
          <p:nvPr/>
        </p:nvSpPr>
        <p:spPr bwMode="auto">
          <a:xfrm>
            <a:off x="0" y="4572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0" y="1981200"/>
            <a:ext cx="8763000" cy="3752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、下列物质中，属于易燃易爆物而严禁带上火车的是（   ）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A </a:t>
            </a: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矿泉水    </a:t>
            </a:r>
            <a:r>
              <a:rPr lang="en-US" altLang="zh-CN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B </a:t>
            </a: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食用白醋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C </a:t>
            </a: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含碘食盐  </a:t>
            </a:r>
            <a:r>
              <a:rPr lang="en-US" altLang="zh-CN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D </a:t>
            </a:r>
            <a:r>
              <a:rPr lang="zh-CN" altLang="en-US" sz="48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液化石油气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WordArt 2"/>
          <p:cNvSpPr>
            <a:spLocks noChangeArrowheads="1" noChangeShapeType="1" noTextEdit="1"/>
          </p:cNvSpPr>
          <p:nvPr/>
        </p:nvSpPr>
        <p:spPr bwMode="auto">
          <a:xfrm>
            <a:off x="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7467600" cy="588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．森林着火，消防队员开辟</a:t>
            </a:r>
            <a:r>
              <a:rPr lang="zh-CN" altLang="en-US" sz="4000" b="1">
                <a:solidFill>
                  <a:schemeClr val="accent2"/>
                </a:solidFill>
                <a:latin typeface="Times New Roman"/>
                <a:ea typeface="黑体" pitchFamily="49" charset="-122"/>
              </a:rPr>
              <a:t>“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防火隔离带</a:t>
            </a:r>
            <a:r>
              <a:rPr lang="zh-CN" altLang="en-US" sz="4000" b="1">
                <a:solidFill>
                  <a:schemeClr val="accent2"/>
                </a:solidFill>
                <a:latin typeface="Times New Roman"/>
                <a:ea typeface="黑体" pitchFamily="49" charset="-122"/>
              </a:rPr>
              <a:t>”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的目的在于（    ）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．降低可燃物的温度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．隔离空气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．隔离可燃物                          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．开辟运水的道路</a:t>
            </a:r>
          </a:p>
          <a:p>
            <a:pPr eaLnBrk="0" hangingPunct="0">
              <a:spcBef>
                <a:spcPct val="50000"/>
              </a:spcBef>
            </a:pPr>
            <a:endParaRPr lang="en-US" altLang="zh-CN" sz="40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WordArt 2"/>
          <p:cNvSpPr>
            <a:spLocks noChangeArrowheads="1" noChangeShapeType="1" noTextEdit="1"/>
          </p:cNvSpPr>
          <p:nvPr/>
        </p:nvSpPr>
        <p:spPr bwMode="auto">
          <a:xfrm>
            <a:off x="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228600" y="1447800"/>
            <a:ext cx="8382000" cy="5578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．将点燃的火柴竖直向上，火柴不易继续燃烧，其原因是（  ）</a:t>
            </a: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36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．火柴梗温度达不到着火点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．火柴梗的着火点比火柴头的高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．火柴梗潮湿，不易继续燃烧        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．火柴梗接触氧气少</a:t>
            </a:r>
          </a:p>
          <a:p>
            <a:pPr eaLnBrk="0" hangingPunct="0">
              <a:spcBef>
                <a:spcPct val="50000"/>
              </a:spcBef>
            </a:pPr>
            <a:endParaRPr lang="en-US" altLang="zh-CN" sz="40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WordArt 2"/>
          <p:cNvSpPr>
            <a:spLocks noChangeArrowheads="1" noChangeShapeType="1" noTextEdit="1"/>
          </p:cNvSpPr>
          <p:nvPr/>
        </p:nvSpPr>
        <p:spPr bwMode="auto">
          <a:xfrm>
            <a:off x="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81000" y="1584325"/>
            <a:ext cx="8763000" cy="5273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．纸比煤易点燃的原因是（    ）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．纸比煤接触空气面积大          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．纸比煤的着火点高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．纸比煤的着火点低              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40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．纸比煤的密度小</a:t>
            </a:r>
          </a:p>
          <a:p>
            <a:pPr eaLnBrk="0" hangingPunct="0">
              <a:spcBef>
                <a:spcPct val="50000"/>
              </a:spcBef>
            </a:pPr>
            <a:endParaRPr lang="en-US" altLang="zh-CN" sz="40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WordArt 2"/>
          <p:cNvSpPr>
            <a:spLocks noChangeArrowheads="1" noChangeShapeType="1" noTextEdit="1"/>
          </p:cNvSpPr>
          <p:nvPr/>
        </p:nvSpPr>
        <p:spPr bwMode="auto">
          <a:xfrm>
            <a:off x="0" y="304800"/>
            <a:ext cx="2971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练习与实践：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86800" cy="5786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．水是一种常用的灭火剂，为人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们扑灭火灾、挽救生命与财产立下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了汗马功劳。那它是否在任何情况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下都能用来灭火呢？请举两例加以</a:t>
            </a: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说明。</a:t>
            </a:r>
          </a:p>
          <a:p>
            <a:pPr eaLnBrk="0" hangingPunct="0">
              <a:spcBef>
                <a:spcPct val="50000"/>
              </a:spcBef>
            </a:pPr>
            <a:endParaRPr lang="en-US" altLang="zh-CN" sz="44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78063"/>
            <a:ext cx="5940425" cy="3887787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800" b="1">
                <a:solidFill>
                  <a:schemeClr val="bg2"/>
                </a:solidFill>
                <a:ea typeface="华文新魏" pitchFamily="2" charset="-122"/>
              </a:rPr>
              <a:t>　　   </a:t>
            </a:r>
            <a:r>
              <a:rPr lang="zh-CN" altLang="en-US" sz="4800">
                <a:solidFill>
                  <a:srgbClr val="000000"/>
                </a:solidFill>
                <a:ea typeface="华文新魏" pitchFamily="2" charset="-122"/>
              </a:rPr>
              <a:t>燃烧是可燃物与氧气发生的一种</a:t>
            </a:r>
          </a:p>
          <a:p>
            <a:pPr>
              <a:buFontTx/>
              <a:buNone/>
            </a:pPr>
            <a:r>
              <a:rPr lang="zh-CN" altLang="en-US" sz="4800" b="1">
                <a:solidFill>
                  <a:schemeClr val="bg2"/>
                </a:solidFill>
                <a:ea typeface="华文新魏" pitchFamily="2" charset="-122"/>
              </a:rPr>
              <a:t> </a:t>
            </a:r>
          </a:p>
        </p:txBody>
      </p:sp>
      <p:pic>
        <p:nvPicPr>
          <p:cNvPr id="110595" name="Picture 3" descr="探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836613"/>
            <a:ext cx="1439862" cy="1255712"/>
          </a:xfrm>
          <a:prstGeom prst="rect">
            <a:avLst/>
          </a:prstGeom>
          <a:noFill/>
        </p:spPr>
      </p:pic>
      <p:pic>
        <p:nvPicPr>
          <p:cNvPr id="110596" name="Picture 4" descr="ZQ_00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97200"/>
            <a:ext cx="4572000" cy="3860800"/>
          </a:xfrm>
          <a:prstGeom prst="rect">
            <a:avLst/>
          </a:prstGeom>
          <a:noFill/>
        </p:spPr>
      </p:pic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395288" y="3716338"/>
            <a:ext cx="20891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发光、</a:t>
            </a: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1908175" y="3716338"/>
            <a:ext cx="19431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放热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1042988" y="4437063"/>
            <a:ext cx="46085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氧化反应。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3924300" y="3716338"/>
            <a:ext cx="23764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剧烈</a:t>
            </a:r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2463800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 b="1"/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2051050" y="1125538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燃烧现象的共同特征：</a:t>
            </a:r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3276600" y="3716338"/>
            <a:ext cx="9350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4800">
                <a:solidFill>
                  <a:srgbClr val="000000"/>
                </a:solidFill>
                <a:ea typeface="华文新魏" pitchFamily="2" charset="-122"/>
              </a:rPr>
              <a:t>的</a:t>
            </a:r>
          </a:p>
        </p:txBody>
      </p:sp>
      <p:sp>
        <p:nvSpPr>
          <p:cNvPr id="110604" name="Rectangle 12"/>
          <p:cNvSpPr>
            <a:spLocks noChangeArrowheads="1"/>
          </p:cNvSpPr>
          <p:nvPr/>
        </p:nvSpPr>
        <p:spPr bwMode="auto">
          <a:xfrm>
            <a:off x="395288" y="4435475"/>
            <a:ext cx="93503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4800">
                <a:solidFill>
                  <a:srgbClr val="000000"/>
                </a:solidFill>
                <a:ea typeface="华文新魏" pitchFamily="2" charset="-122"/>
              </a:rPr>
              <a:t>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/>
      <p:bldP spid="110597" grpId="0"/>
      <p:bldP spid="110598" grpId="0"/>
      <p:bldP spid="110599" grpId="0"/>
      <p:bldP spid="110600" grpId="0"/>
      <p:bldP spid="110602" grpId="0"/>
      <p:bldP spid="110603" grpId="0"/>
      <p:bldP spid="1106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85800" y="609600"/>
            <a:ext cx="8077200" cy="11969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r>
              <a:rPr kumimoji="1" lang="zh-CN" altLang="en-US" sz="2400" b="1">
                <a:solidFill>
                  <a:schemeClr val="hlink"/>
                </a:solidFill>
                <a:latin typeface="Times New Roman" pitchFamily="18" charset="0"/>
              </a:rPr>
              <a:t>燃烧是人类最早利用的化学反应之一</a:t>
            </a:r>
            <a:r>
              <a:rPr kumimoji="1" lang="en-US" altLang="zh-CN" sz="2400">
                <a:solidFill>
                  <a:schemeClr val="accent2"/>
                </a:solidFill>
                <a:latin typeface="Times New Roman" pitchFamily="18" charset="0"/>
              </a:rPr>
              <a:t>: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itchFamily="18" charset="0"/>
              </a:rPr>
              <a:t>人类已有几十万年的利用燃烧反应的历史。燃烧与我们的生活以及社会的发展有着密切的联系。 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90575" y="1981200"/>
            <a:ext cx="733425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 b="1">
                <a:solidFill>
                  <a:srgbClr val="003399"/>
                </a:solidFill>
                <a:latin typeface="Times New Roman" pitchFamily="18" charset="0"/>
              </a:rPr>
              <a:t>主火炬的燃烧</a:t>
            </a:r>
          </a:p>
        </p:txBody>
      </p:sp>
      <p:pic>
        <p:nvPicPr>
          <p:cNvPr id="6172" name="Picture 28" descr="Img25869767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981200"/>
            <a:ext cx="7010400" cy="466883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219200" y="1371600"/>
            <a:ext cx="854075" cy="457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 b="1">
                <a:solidFill>
                  <a:schemeClr val="hlink"/>
                </a:solidFill>
                <a:latin typeface="Times New Roman" pitchFamily="18" charset="0"/>
              </a:rPr>
              <a:t>利用燃烧加工食物</a:t>
            </a:r>
            <a:r>
              <a:rPr kumimoji="1" lang="zh-CN" altLang="en-US" sz="4400" b="1">
                <a:solidFill>
                  <a:srgbClr val="0033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67594" name="Picture 10" descr="20070611061209a2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5791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1295400" y="1447800"/>
            <a:ext cx="6111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3300"/>
                </a:solidFill>
                <a:latin typeface="Times New Roman" pitchFamily="18" charset="0"/>
              </a:rPr>
              <a:t>火  箭   发   射   升   空</a:t>
            </a:r>
          </a:p>
        </p:txBody>
      </p:sp>
      <p:pic>
        <p:nvPicPr>
          <p:cNvPr id="68618" name="Picture 10" descr="rdn_4e852ba4d76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8572500" cy="5715000"/>
          </a:xfrm>
          <a:prstGeom prst="rect">
            <a:avLst/>
          </a:prstGeom>
          <a:noFill/>
        </p:spPr>
      </p:pic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990600" y="304800"/>
            <a:ext cx="5181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1" rIns="91424" bIns="45711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</a:rPr>
              <a:t>天宫一号发射升空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18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二、燃烧的条件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zh-CN" sz="2800" b="1"/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0" y="1052513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>
                <a:solidFill>
                  <a:srgbClr val="0000FF"/>
                </a:solidFill>
              </a:rPr>
              <a:t>提出问题</a:t>
            </a:r>
            <a:r>
              <a:rPr lang="en-US" altLang="zh-CN" sz="2800" b="1"/>
              <a:t>]</a:t>
            </a:r>
            <a:r>
              <a:rPr lang="zh-CN" altLang="en-US" sz="2800" b="1"/>
              <a:t>：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0" y="2636838"/>
            <a:ext cx="297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>
                <a:solidFill>
                  <a:srgbClr val="0000FF"/>
                </a:solidFill>
              </a:rPr>
              <a:t>猜想</a:t>
            </a:r>
            <a:r>
              <a:rPr lang="en-US" altLang="zh-CN" sz="2800" b="1"/>
              <a:t>]</a:t>
            </a:r>
            <a:r>
              <a:rPr lang="zh-CN" altLang="en-US" sz="2800" b="1"/>
              <a:t>：</a:t>
            </a:r>
            <a:endParaRPr lang="zh-CN" altLang="en-US" sz="2400" b="1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304800" y="3886200"/>
            <a:ext cx="7466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猜想</a:t>
            </a:r>
            <a:r>
              <a:rPr lang="en-US" altLang="zh-CN" sz="2800" b="1"/>
              <a:t>2</a:t>
            </a:r>
            <a:r>
              <a:rPr lang="zh-CN" altLang="en-US" sz="2800" b="1"/>
              <a:t>：要有氧气，且氧气越多燃烧越旺。</a:t>
            </a: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304800" y="32004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/>
              <a:t>猜想</a:t>
            </a:r>
            <a:r>
              <a:rPr lang="en-US" altLang="zh-CN" sz="2800" b="1"/>
              <a:t>1</a:t>
            </a:r>
            <a:r>
              <a:rPr lang="zh-CN" altLang="en-US" sz="2800" b="1"/>
              <a:t>：要有可燃物（并不是所有的物质都能燃烧）。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304800" y="4495800"/>
            <a:ext cx="6769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猜想</a:t>
            </a:r>
            <a:r>
              <a:rPr lang="en-US" altLang="zh-CN" sz="2800" b="1"/>
              <a:t>3</a:t>
            </a:r>
            <a:r>
              <a:rPr lang="zh-CN" altLang="en-US" sz="2800" b="1"/>
              <a:t>：要达到一定的温度。</a:t>
            </a:r>
          </a:p>
        </p:txBody>
      </p:sp>
      <p:sp>
        <p:nvSpPr>
          <p:cNvPr id="111628" name="Rectangle 12"/>
          <p:cNvSpPr>
            <a:spLocks noChangeArrowheads="1"/>
          </p:cNvSpPr>
          <p:nvPr/>
        </p:nvSpPr>
        <p:spPr bwMode="auto">
          <a:xfrm>
            <a:off x="684213" y="1916113"/>
            <a:ext cx="7019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/>
              <a:t>具备哪些条件才能产生燃烧这种现象呢？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  <p:bldP spid="111622" grpId="0"/>
      <p:bldP spid="111623" grpId="0"/>
      <p:bldP spid="111624" grpId="0"/>
      <p:bldP spid="111625" grpId="0"/>
      <p:bldP spid="1116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027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请指出下面图中哪些物体能燃烧（</a:t>
            </a:r>
            <a:r>
              <a:rPr lang="zh-CN" altLang="en-US" sz="2800" b="1">
                <a:solidFill>
                  <a:srgbClr val="FF3300"/>
                </a:solidFill>
                <a:latin typeface="宋体" pitchFamily="2" charset="-122"/>
              </a:rPr>
              <a:t>可燃物</a:t>
            </a:r>
            <a:r>
              <a:rPr lang="zh-CN" altLang="en-US" sz="2800" b="1">
                <a:latin typeface="宋体" pitchFamily="2" charset="-122"/>
              </a:rPr>
              <a:t>）</a:t>
            </a:r>
            <a:r>
              <a:rPr lang="en-US" altLang="zh-CN" sz="2800" b="1">
                <a:latin typeface="宋体" pitchFamily="2" charset="-122"/>
              </a:rPr>
              <a:t>:</a:t>
            </a:r>
          </a:p>
        </p:txBody>
      </p:sp>
      <p:grpSp>
        <p:nvGrpSpPr>
          <p:cNvPr id="112646" name="Group 6"/>
          <p:cNvGrpSpPr>
            <a:grpSpLocks/>
          </p:cNvGrpSpPr>
          <p:nvPr/>
        </p:nvGrpSpPr>
        <p:grpSpPr bwMode="auto">
          <a:xfrm>
            <a:off x="0" y="1844675"/>
            <a:ext cx="9144000" cy="3806825"/>
            <a:chOff x="748" y="1616"/>
            <a:chExt cx="4083" cy="1852"/>
          </a:xfrm>
        </p:grpSpPr>
        <p:grpSp>
          <p:nvGrpSpPr>
            <p:cNvPr id="112647" name="Group 7"/>
            <p:cNvGrpSpPr>
              <a:grpSpLocks/>
            </p:cNvGrpSpPr>
            <p:nvPr/>
          </p:nvGrpSpPr>
          <p:grpSpPr bwMode="auto">
            <a:xfrm>
              <a:off x="748" y="1616"/>
              <a:ext cx="4083" cy="1831"/>
              <a:chOff x="748" y="1616"/>
              <a:chExt cx="4083" cy="1831"/>
            </a:xfrm>
          </p:grpSpPr>
          <p:grpSp>
            <p:nvGrpSpPr>
              <p:cNvPr id="112648" name="Group 8"/>
              <p:cNvGrpSpPr>
                <a:grpSpLocks/>
              </p:cNvGrpSpPr>
              <p:nvPr/>
            </p:nvGrpSpPr>
            <p:grpSpPr bwMode="auto">
              <a:xfrm>
                <a:off x="748" y="1616"/>
                <a:ext cx="953" cy="865"/>
                <a:chOff x="0" y="0"/>
                <a:chExt cx="720" cy="744"/>
              </a:xfrm>
            </p:grpSpPr>
            <p:pic>
              <p:nvPicPr>
                <p:cNvPr id="112649" name="Picture 9" descr="2002_0820_080914AA">
                  <a:hlinkClick r:id="rId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720" cy="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5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36" y="590"/>
                  <a:ext cx="408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沙子</a:t>
                  </a:r>
                </a:p>
              </p:txBody>
            </p:sp>
          </p:grpSp>
          <p:grpSp>
            <p:nvGrpSpPr>
              <p:cNvPr id="112651" name="Group 11"/>
              <p:cNvGrpSpPr>
                <a:grpSpLocks/>
              </p:cNvGrpSpPr>
              <p:nvPr/>
            </p:nvGrpSpPr>
            <p:grpSpPr bwMode="auto">
              <a:xfrm>
                <a:off x="1791" y="1616"/>
                <a:ext cx="907" cy="928"/>
                <a:chOff x="0" y="0"/>
                <a:chExt cx="720" cy="730"/>
              </a:xfrm>
            </p:grpSpPr>
            <p:pic>
              <p:nvPicPr>
                <p:cNvPr id="112652" name="Picture 12" descr="c0t1">
                  <a:hlinkClick r:id="rId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720" cy="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5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36" y="590"/>
                  <a:ext cx="408" cy="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棉花</a:t>
                  </a:r>
                </a:p>
              </p:txBody>
            </p:sp>
          </p:grpSp>
          <p:grpSp>
            <p:nvGrpSpPr>
              <p:cNvPr id="112654" name="Group 14"/>
              <p:cNvGrpSpPr>
                <a:grpSpLocks/>
              </p:cNvGrpSpPr>
              <p:nvPr/>
            </p:nvGrpSpPr>
            <p:grpSpPr bwMode="auto">
              <a:xfrm>
                <a:off x="2789" y="1616"/>
                <a:ext cx="953" cy="865"/>
                <a:chOff x="0" y="0"/>
                <a:chExt cx="720" cy="744"/>
              </a:xfrm>
            </p:grpSpPr>
            <p:pic>
              <p:nvPicPr>
                <p:cNvPr id="112655" name="Picture 15" descr="qinghaihu_s">
                  <a:hlinkClick r:id="rId6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720" cy="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5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27" y="590"/>
                  <a:ext cx="227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水</a:t>
                  </a:r>
                </a:p>
              </p:txBody>
            </p:sp>
          </p:grpSp>
          <p:grpSp>
            <p:nvGrpSpPr>
              <p:cNvPr id="112657" name="Group 17"/>
              <p:cNvGrpSpPr>
                <a:grpSpLocks/>
              </p:cNvGrpSpPr>
              <p:nvPr/>
            </p:nvGrpSpPr>
            <p:grpSpPr bwMode="auto">
              <a:xfrm>
                <a:off x="3787" y="1616"/>
                <a:ext cx="1044" cy="909"/>
                <a:chOff x="0" y="0"/>
                <a:chExt cx="720" cy="791"/>
              </a:xfrm>
            </p:grpSpPr>
            <p:pic>
              <p:nvPicPr>
                <p:cNvPr id="112658" name="Picture 18" descr="bxshuaiz">
                  <a:hlinkClick r:id="rId8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720" cy="5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5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27" y="635"/>
                  <a:ext cx="227" cy="1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纸</a:t>
                  </a:r>
                </a:p>
              </p:txBody>
            </p:sp>
          </p:grpSp>
          <p:grpSp>
            <p:nvGrpSpPr>
              <p:cNvPr id="112660" name="Group 20"/>
              <p:cNvGrpSpPr>
                <a:grpSpLocks/>
              </p:cNvGrpSpPr>
              <p:nvPr/>
            </p:nvGrpSpPr>
            <p:grpSpPr bwMode="auto">
              <a:xfrm>
                <a:off x="2835" y="2568"/>
                <a:ext cx="908" cy="879"/>
                <a:chOff x="0" y="0"/>
                <a:chExt cx="634" cy="910"/>
              </a:xfrm>
            </p:grpSpPr>
            <p:pic>
              <p:nvPicPr>
                <p:cNvPr id="112661" name="Picture 21" descr="pic043_JPG">
                  <a:hlinkClick r:id="rId10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34" cy="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6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90" y="726"/>
                  <a:ext cx="409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酒精</a:t>
                  </a:r>
                </a:p>
              </p:txBody>
            </p:sp>
          </p:grpSp>
          <p:grpSp>
            <p:nvGrpSpPr>
              <p:cNvPr id="112663" name="Group 23"/>
              <p:cNvGrpSpPr>
                <a:grpSpLocks/>
              </p:cNvGrpSpPr>
              <p:nvPr/>
            </p:nvGrpSpPr>
            <p:grpSpPr bwMode="auto">
              <a:xfrm>
                <a:off x="1746" y="2614"/>
                <a:ext cx="907" cy="789"/>
                <a:chOff x="0" y="0"/>
                <a:chExt cx="714" cy="645"/>
              </a:xfrm>
            </p:grpSpPr>
            <p:pic>
              <p:nvPicPr>
                <p:cNvPr id="112664" name="Picture 24" descr="mm">
                  <a:hlinkClick r:id="rId1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714" cy="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6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36" y="499"/>
                  <a:ext cx="409" cy="1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木材</a:t>
                  </a:r>
                </a:p>
              </p:txBody>
            </p:sp>
          </p:grpSp>
          <p:grpSp>
            <p:nvGrpSpPr>
              <p:cNvPr id="112666" name="Group 26"/>
              <p:cNvGrpSpPr>
                <a:grpSpLocks/>
              </p:cNvGrpSpPr>
              <p:nvPr/>
            </p:nvGrpSpPr>
            <p:grpSpPr bwMode="auto">
              <a:xfrm>
                <a:off x="748" y="2568"/>
                <a:ext cx="892" cy="813"/>
                <a:chOff x="0" y="0"/>
                <a:chExt cx="907" cy="733"/>
              </a:xfrm>
            </p:grpSpPr>
            <p:pic>
              <p:nvPicPr>
                <p:cNvPr id="112667" name="Picture 27" descr="huochairanshao">
                  <a:hlinkClick r:id="rId1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5"/>
                <a:srcRect r="833"/>
                <a:stretch>
                  <a:fillRect/>
                </a:stretch>
              </p:blipFill>
              <p:spPr bwMode="auto">
                <a:xfrm>
                  <a:off x="0" y="0"/>
                  <a:ext cx="907" cy="6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66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11" y="573"/>
                  <a:ext cx="454" cy="1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>
                      <a:solidFill>
                        <a:srgbClr val="000000"/>
                      </a:solidFill>
                    </a:rPr>
                    <a:t>火柴</a:t>
                  </a:r>
                </a:p>
              </p:txBody>
            </p:sp>
          </p:grpSp>
        </p:grpSp>
        <p:grpSp>
          <p:nvGrpSpPr>
            <p:cNvPr id="112669" name="Group 29"/>
            <p:cNvGrpSpPr>
              <a:grpSpLocks/>
            </p:cNvGrpSpPr>
            <p:nvPr/>
          </p:nvGrpSpPr>
          <p:grpSpPr bwMode="auto">
            <a:xfrm>
              <a:off x="3878" y="2568"/>
              <a:ext cx="907" cy="900"/>
              <a:chOff x="0" y="0"/>
              <a:chExt cx="642" cy="904"/>
            </a:xfrm>
          </p:grpSpPr>
          <p:pic>
            <p:nvPicPr>
              <p:cNvPr id="112670" name="Picture 30" descr="coal">
                <a:hlinkClick r:id="rId16"/>
              </p:cNvPr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642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71" name="Text Box 31"/>
              <p:cNvSpPr txBox="1">
                <a:spLocks noChangeArrowheads="1"/>
              </p:cNvSpPr>
              <p:nvPr/>
            </p:nvSpPr>
            <p:spPr bwMode="auto">
              <a:xfrm>
                <a:off x="90" y="725"/>
                <a:ext cx="54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>
                    <a:solidFill>
                      <a:srgbClr val="000000"/>
                    </a:solidFill>
                  </a:rPr>
                  <a:t>岩石</a:t>
                </a:r>
              </a:p>
            </p:txBody>
          </p:sp>
        </p:grpSp>
      </p:grpSp>
      <p:sp>
        <p:nvSpPr>
          <p:cNvPr id="112672" name="Text Box 32"/>
          <p:cNvSpPr txBox="1">
            <a:spLocks noChangeArrowheads="1"/>
          </p:cNvSpPr>
          <p:nvPr/>
        </p:nvSpPr>
        <p:spPr bwMode="auto">
          <a:xfrm>
            <a:off x="2987675" y="2420938"/>
            <a:ext cx="12239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>
                <a:solidFill>
                  <a:srgbClr val="FF3300"/>
                </a:solidFill>
              </a:rPr>
              <a:t>√</a:t>
            </a:r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7315200" y="2362200"/>
            <a:ext cx="12239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>
                <a:solidFill>
                  <a:srgbClr val="FF3300"/>
                </a:solidFill>
              </a:rPr>
              <a:t>√</a:t>
            </a:r>
          </a:p>
        </p:txBody>
      </p:sp>
      <p:sp>
        <p:nvSpPr>
          <p:cNvPr id="112674" name="Text Box 34"/>
          <p:cNvSpPr txBox="1">
            <a:spLocks noChangeArrowheads="1"/>
          </p:cNvSpPr>
          <p:nvPr/>
        </p:nvSpPr>
        <p:spPr bwMode="auto">
          <a:xfrm>
            <a:off x="827088" y="4149725"/>
            <a:ext cx="12239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>
                <a:solidFill>
                  <a:srgbClr val="FF3300"/>
                </a:solidFill>
              </a:rPr>
              <a:t>√</a:t>
            </a:r>
          </a:p>
        </p:txBody>
      </p:sp>
      <p:sp>
        <p:nvSpPr>
          <p:cNvPr id="112675" name="Text Box 35"/>
          <p:cNvSpPr txBox="1">
            <a:spLocks noChangeArrowheads="1"/>
          </p:cNvSpPr>
          <p:nvPr/>
        </p:nvSpPr>
        <p:spPr bwMode="auto">
          <a:xfrm>
            <a:off x="2987675" y="4221163"/>
            <a:ext cx="12239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>
                <a:solidFill>
                  <a:srgbClr val="FF3300"/>
                </a:solidFill>
              </a:rPr>
              <a:t>√</a:t>
            </a:r>
          </a:p>
        </p:txBody>
      </p:sp>
      <p:sp>
        <p:nvSpPr>
          <p:cNvPr id="112676" name="Text Box 36"/>
          <p:cNvSpPr txBox="1">
            <a:spLocks noChangeArrowheads="1"/>
          </p:cNvSpPr>
          <p:nvPr/>
        </p:nvSpPr>
        <p:spPr bwMode="auto">
          <a:xfrm>
            <a:off x="5292725" y="4221163"/>
            <a:ext cx="12239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>
                <a:solidFill>
                  <a:srgbClr val="FF3300"/>
                </a:solidFill>
              </a:rPr>
              <a:t>√</a:t>
            </a:r>
          </a:p>
        </p:txBody>
      </p:sp>
      <p:sp>
        <p:nvSpPr>
          <p:cNvPr id="112677" name="Text Box 37"/>
          <p:cNvSpPr txBox="1">
            <a:spLocks noChangeArrowheads="1"/>
          </p:cNvSpPr>
          <p:nvPr/>
        </p:nvSpPr>
        <p:spPr bwMode="auto">
          <a:xfrm>
            <a:off x="0" y="0"/>
            <a:ext cx="233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[</a:t>
            </a:r>
            <a:r>
              <a:rPr lang="zh-CN" altLang="en-US" sz="2800" b="1">
                <a:solidFill>
                  <a:srgbClr val="0000FF"/>
                </a:solidFill>
              </a:rPr>
              <a:t>提供资料</a:t>
            </a:r>
            <a:r>
              <a:rPr lang="en-US" altLang="zh-CN" sz="2800" b="1"/>
              <a:t>]</a:t>
            </a:r>
          </a:p>
        </p:txBody>
      </p:sp>
      <p:sp>
        <p:nvSpPr>
          <p:cNvPr id="112678" name="Rectangle 38"/>
          <p:cNvSpPr>
            <a:spLocks noChangeArrowheads="1"/>
          </p:cNvSpPr>
          <p:nvPr/>
        </p:nvSpPr>
        <p:spPr bwMode="auto">
          <a:xfrm>
            <a:off x="0" y="836613"/>
            <a:ext cx="9372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生活常识告诉我们</a:t>
            </a:r>
            <a:r>
              <a:rPr lang="zh-CN" altLang="en-US" sz="2800" b="1">
                <a:solidFill>
                  <a:srgbClr val="FF3300"/>
                </a:solidFill>
              </a:rPr>
              <a:t>可燃物</a:t>
            </a:r>
            <a:r>
              <a:rPr lang="zh-CN" altLang="en-US" sz="2800" b="1"/>
              <a:t>是燃烧现象能发生的首要条件</a:t>
            </a:r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auto">
          <a:xfrm>
            <a:off x="250825" y="5876925"/>
            <a:ext cx="7750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下面我们用实验来探究另外两个条件的可能性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2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utoUpdateAnimBg="0"/>
      <p:bldP spid="112672" grpId="0"/>
      <p:bldP spid="112673" grpId="0"/>
      <p:bldP spid="112674" grpId="0"/>
      <p:bldP spid="112675" grpId="0"/>
      <p:bldP spid="112676" grpId="0"/>
      <p:bldP spid="112679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1" rIns="91424" bIns="45711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1" rIns="91424" bIns="45711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3478</TotalTime>
  <Words>1267</Words>
  <Application>3edu教育网</Application>
  <PresentationFormat>全屏显示(4:3)</PresentationFormat>
  <Paragraphs>170</Paragraphs>
  <Slides>36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Arial</vt:lpstr>
      <vt:lpstr>宋体</vt:lpstr>
      <vt:lpstr>华文仿宋</vt:lpstr>
      <vt:lpstr>华文彩云</vt:lpstr>
      <vt:lpstr>Times New Roman</vt:lpstr>
      <vt:lpstr>华文新魏</vt:lpstr>
      <vt:lpstr>黑体</vt:lpstr>
      <vt:lpstr>楷体_GB2312</vt:lpstr>
      <vt:lpstr>Tahoma</vt:lpstr>
      <vt:lpstr>华文行楷</vt:lpstr>
      <vt:lpstr>Comic Sans MS</vt:lpstr>
      <vt:lpstr>方正舒体</vt:lpstr>
      <vt:lpstr>华文琥珀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Manager>3edu教育网海量免费教育资源</Manager>
  <Company>3edu教育网</Company>
  <LinksUpToDate>false</LinksUpToDate>
  <SharedDoc>false</SharedDoc>
  <HyperlinkBase>http://www.3edu.net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3edu教育网</dc:title>
  <dc:subject>免费教学资源集散地</dc:subject>
  <dc:creator>3edu</dc:creator>
  <cp:keywords>免费课件、免费试题、免费教案、免费论文</cp:keywords>
  <dc:description>3edu教育网</dc:description>
  <cp:lastModifiedBy>Windows User</cp:lastModifiedBy>
  <cp:revision>19</cp:revision>
  <cp:lastPrinted>1601-01-01T00:00:00Z</cp:lastPrinted>
  <dcterms:created xsi:type="dcterms:W3CDTF">1601-01-01T00:00:00Z</dcterms:created>
  <dcterms:modified xsi:type="dcterms:W3CDTF">2015-08-09T14:55:03Z</dcterms:modified>
  <cp:category>免费教育资源网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000800ec07000000000001024120</vt:lpwstr>
  </property>
</Properties>
</file>